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8" r:id="rId2"/>
    <p:sldId id="279" r:id="rId3"/>
    <p:sldId id="259" r:id="rId4"/>
    <p:sldId id="257" r:id="rId5"/>
    <p:sldId id="270" r:id="rId6"/>
    <p:sldId id="269" r:id="rId7"/>
    <p:sldId id="260" r:id="rId8"/>
    <p:sldId id="261" r:id="rId9"/>
    <p:sldId id="262" r:id="rId10"/>
    <p:sldId id="263" r:id="rId11"/>
    <p:sldId id="258" r:id="rId12"/>
    <p:sldId id="266" r:id="rId13"/>
    <p:sldId id="267" r:id="rId14"/>
    <p:sldId id="265" r:id="rId15"/>
    <p:sldId id="275" r:id="rId16"/>
    <p:sldId id="26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12537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67" autoAdjust="0"/>
    <p:restoredTop sz="94660"/>
  </p:normalViewPr>
  <p:slideViewPr>
    <p:cSldViewPr snapToGrid="0">
      <p:cViewPr>
        <p:scale>
          <a:sx n="100" d="100"/>
          <a:sy n="100" d="100"/>
        </p:scale>
        <p:origin x="-240" y="10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png>
</file>

<file path=ppt/media/image7.jpe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87C4E-ABA0-0633-B1C1-B3AF15C329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8281D9-D542-91B5-FB12-94814B335B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5E7BAF-4C3D-C242-B4C5-E48F5BC09481}"/>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5F845089-FEA2-7016-9017-A46E61D4FD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C33DE2-F57B-00FA-AA01-2CB95432E2D6}"/>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629315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2981A-76AB-29EF-F31D-05839FBD55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E3DEFD-22E4-B78E-3282-9299DFB1E5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06E38-C6EB-3584-4C44-56D4A765A0D3}"/>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B715E074-523D-64A7-F498-6E19D6BF5C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912FA2-622F-D802-9833-AA4E85867916}"/>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78164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A50274-7D75-10EA-0143-326261FF54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6EBA98-6802-B41C-DE49-B7B5EB4916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F0AE4D-1B04-9645-9BD5-0C42E80B8B28}"/>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67CF4044-DDC1-10E4-9040-EADA66E7D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039234-088F-5344-81B6-323C3D7A62BC}"/>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333233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26566-70F4-5670-26CE-1894AAB5D0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FBAC47-3A09-515A-4B75-EF65670EC4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B83DE-CED5-1E43-42C9-E8591424C9FB}"/>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341CFC45-0920-A053-A654-E149A1AFBE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8FAEF5-487D-2F36-88EE-841722ACBF70}"/>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582927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D0FD6-1A31-1A5D-E741-A43FEA957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6833B4-B643-974C-5EF9-CA03F056BDF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136A62-923C-1DE3-8610-EDE96DB32412}"/>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C722E273-EA91-54C2-BA83-7ED998F29F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23722D-91AB-0E97-01D2-52AF24644305}"/>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387933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00B12-E566-EFBE-ACC7-F3444A922A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2C2A72-F8FD-CB28-22F0-B7C1D331DD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3AC22D-A405-BD86-38FE-991036188D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3036C5-9E33-8557-1335-1D44FFAC1C58}"/>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6" name="Footer Placeholder 5">
            <a:extLst>
              <a:ext uri="{FF2B5EF4-FFF2-40B4-BE49-F238E27FC236}">
                <a16:creationId xmlns:a16="http://schemas.microsoft.com/office/drawing/2014/main" id="{79B3E204-5D4A-B468-227B-C9E06CF90F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7A7794-C58A-5189-99CF-A261EBF0C1A0}"/>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874462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2157A-37C5-0A39-F3D1-D16C2DDA9F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9D4BA0-C477-696E-EE29-212318F23F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64DCE6-C015-A056-6E1D-3933950592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DF13DF-ED5B-F3ED-46E1-1C208F55A7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F253DC-17DE-1B47-293B-51F49CDCAD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7C9BA5-D0DB-8D4B-074E-24F4934130FF}"/>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8" name="Footer Placeholder 7">
            <a:extLst>
              <a:ext uri="{FF2B5EF4-FFF2-40B4-BE49-F238E27FC236}">
                <a16:creationId xmlns:a16="http://schemas.microsoft.com/office/drawing/2014/main" id="{EDB3FA19-C4FB-30EA-F27C-6E239C3CA8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0C1FE9-8CE2-29E7-83EB-6665A9B6F96B}"/>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315852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14E2C-9EE4-32AF-CF69-1B58E1B79E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8BCB82-E2C3-D144-91BE-302F9978C4A0}"/>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4" name="Footer Placeholder 3">
            <a:extLst>
              <a:ext uri="{FF2B5EF4-FFF2-40B4-BE49-F238E27FC236}">
                <a16:creationId xmlns:a16="http://schemas.microsoft.com/office/drawing/2014/main" id="{C8DAE6D8-9359-CC5F-C7E0-2B764E8DD3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F23CE0-F995-700A-65F6-1738E59B7FCC}"/>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26010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25F509-F745-210E-AE34-BF4CDB6ACE2C}"/>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3" name="Footer Placeholder 2">
            <a:extLst>
              <a:ext uri="{FF2B5EF4-FFF2-40B4-BE49-F238E27FC236}">
                <a16:creationId xmlns:a16="http://schemas.microsoft.com/office/drawing/2014/main" id="{76B6A4AD-79A2-EE47-9E64-86CCD515F5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02B5C9-BDCE-C039-DA3C-223B12186792}"/>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94516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46D5D-8434-0D07-16A3-79958346B3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F6CF09F-0893-7FCE-68FC-A3B928966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A9ECB3-22F6-3E7F-FFDA-3C75CA348F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494B03-43C6-3842-C8B8-0DC71E8656C5}"/>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6" name="Footer Placeholder 5">
            <a:extLst>
              <a:ext uri="{FF2B5EF4-FFF2-40B4-BE49-F238E27FC236}">
                <a16:creationId xmlns:a16="http://schemas.microsoft.com/office/drawing/2014/main" id="{A05FA4AB-C161-D8F5-C566-0458EBD2D8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2B8B70-EE4B-AE1E-604E-47DAF8EB286A}"/>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873559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D1CAF-6A3F-52F2-49E9-9669E39D20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11574A-586C-B4D2-9E68-1FA222547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15FE165-DD42-18BE-8764-85CD0E8F70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71DBEC-14FA-F5C8-AC04-5C0F2028F2B0}"/>
              </a:ext>
            </a:extLst>
          </p:cNvPr>
          <p:cNvSpPr>
            <a:spLocks noGrp="1"/>
          </p:cNvSpPr>
          <p:nvPr>
            <p:ph type="dt" sz="half" idx="10"/>
          </p:nvPr>
        </p:nvSpPr>
        <p:spPr/>
        <p:txBody>
          <a:bodyPr/>
          <a:lstStyle/>
          <a:p>
            <a:fld id="{E8E8EB28-5020-4A55-9D75-1EE1D7FE6A30}" type="datetimeFigureOut">
              <a:rPr lang="en-US" smtClean="0"/>
              <a:t>4/30/2025</a:t>
            </a:fld>
            <a:endParaRPr lang="en-US"/>
          </a:p>
        </p:txBody>
      </p:sp>
      <p:sp>
        <p:nvSpPr>
          <p:cNvPr id="6" name="Footer Placeholder 5">
            <a:extLst>
              <a:ext uri="{FF2B5EF4-FFF2-40B4-BE49-F238E27FC236}">
                <a16:creationId xmlns:a16="http://schemas.microsoft.com/office/drawing/2014/main" id="{C34C78EC-E378-4AB7-D50C-D849131CEE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757EF5-79A5-CFED-9B6F-8FFCB1D6C491}"/>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588481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52870C-F1BD-3716-6912-B16B2B7CBC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62D627-D5E3-E91A-83D1-3991AA75A4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C2B3A-F2BA-2DF8-20B9-8EC13F9042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8E8EB28-5020-4A55-9D75-1EE1D7FE6A30}" type="datetimeFigureOut">
              <a:rPr lang="en-US" smtClean="0"/>
              <a:t>4/30/2025</a:t>
            </a:fld>
            <a:endParaRPr lang="en-US"/>
          </a:p>
        </p:txBody>
      </p:sp>
      <p:sp>
        <p:nvSpPr>
          <p:cNvPr id="5" name="Footer Placeholder 4">
            <a:extLst>
              <a:ext uri="{FF2B5EF4-FFF2-40B4-BE49-F238E27FC236}">
                <a16:creationId xmlns:a16="http://schemas.microsoft.com/office/drawing/2014/main" id="{BD0A6D4A-79B3-6F6C-7531-89964C171F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B880AAD-6B0E-708D-7EF2-7F672CBA05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FB72E90-0FB6-4C8D-AC64-EF07FB86DE5B}" type="slidenum">
              <a:rPr lang="en-US" smtClean="0"/>
              <a:t>‹#›</a:t>
            </a:fld>
            <a:endParaRPr lang="en-US"/>
          </a:p>
        </p:txBody>
      </p:sp>
    </p:spTree>
    <p:extLst>
      <p:ext uri="{BB962C8B-B14F-4D97-AF65-F5344CB8AC3E}">
        <p14:creationId xmlns:p14="http://schemas.microsoft.com/office/powerpoint/2010/main" val="2775459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5.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microsoft.com/office/2017/06/relationships/model3d" Target="../media/model3d1.glb"/><Relationship Id="rId1" Type="http://schemas.openxmlformats.org/officeDocument/2006/relationships/slideLayout" Target="../slideLayouts/slideLayout7.xml"/><Relationship Id="rId6" Type="http://schemas.microsoft.com/office/2017/06/relationships/model3d" Target="../media/model3d3.glb"/><Relationship Id="rId5" Type="http://schemas.openxmlformats.org/officeDocument/2006/relationships/image" Target="../media/image9.png"/><Relationship Id="rId4" Type="http://schemas.microsoft.com/office/2017/06/relationships/model3d" Target="../media/model3d2.glb"/></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3223C-CDE5-51CF-424C-0BC1557B0176}"/>
            </a:ext>
          </a:extLst>
        </p:cNvPr>
        <p:cNvGrpSpPr/>
        <p:nvPr/>
      </p:nvGrpSpPr>
      <p:grpSpPr>
        <a:xfrm>
          <a:off x="0" y="0"/>
          <a:ext cx="0" cy="0"/>
          <a:chOff x="0" y="0"/>
          <a:chExt cx="0" cy="0"/>
        </a:xfrm>
      </p:grpSpPr>
      <p:pic>
        <p:nvPicPr>
          <p:cNvPr id="9" name="Picture 8" descr="A close up of a wall&#10;&#10;AI-generated content may be incorrect.">
            <a:extLst>
              <a:ext uri="{FF2B5EF4-FFF2-40B4-BE49-F238E27FC236}">
                <a16:creationId xmlns:a16="http://schemas.microsoft.com/office/drawing/2014/main" id="{834E6750-9300-9B63-D171-7DC77774A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0" y="2524941"/>
            <a:ext cx="17241882" cy="12192002"/>
          </a:xfrm>
          <a:prstGeom prst="rect">
            <a:avLst/>
          </a:prstGeom>
        </p:spPr>
      </p:pic>
      <p:sp>
        <p:nvSpPr>
          <p:cNvPr id="10" name="Rectangle 9">
            <a:extLst>
              <a:ext uri="{FF2B5EF4-FFF2-40B4-BE49-F238E27FC236}">
                <a16:creationId xmlns:a16="http://schemas.microsoft.com/office/drawing/2014/main" id="{48E7A497-67EC-976E-9F09-091027C6750D}"/>
              </a:ext>
            </a:extLst>
          </p:cNvPr>
          <p:cNvSpPr/>
          <p:nvPr/>
        </p:nvSpPr>
        <p:spPr>
          <a:xfrm>
            <a:off x="0" y="0"/>
            <a:ext cx="12192000" cy="6858000"/>
          </a:xfrm>
          <a:prstGeom prst="rect">
            <a:avLst/>
          </a:prstGeom>
          <a:solidFill>
            <a:srgbClr val="FFFFFF">
              <a:alpha val="7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9F57969-3222-ACC4-A02E-8D2B1D13C6CD}"/>
              </a:ext>
            </a:extLst>
          </p:cNvPr>
          <p:cNvSpPr txBox="1"/>
          <p:nvPr/>
        </p:nvSpPr>
        <p:spPr>
          <a:xfrm>
            <a:off x="5103469" y="1873801"/>
            <a:ext cx="4842527" cy="1938992"/>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12000" b="1" dirty="0">
                <a:blipFill>
                  <a:blip r:embed="rId3"/>
                  <a:stretch>
                    <a:fillRect/>
                  </a:stretch>
                </a:blipFill>
                <a:latin typeface="Bebas Neue" panose="020B0606020202050201" pitchFamily="34" charset="0"/>
                <a:cs typeface="Helvetica" panose="020B0604020202020204" pitchFamily="34" charset="0"/>
              </a:rPr>
              <a:t>Crystal</a:t>
            </a:r>
          </a:p>
        </p:txBody>
      </p:sp>
      <p:sp>
        <p:nvSpPr>
          <p:cNvPr id="2" name="TextBox 1">
            <a:extLst>
              <a:ext uri="{FF2B5EF4-FFF2-40B4-BE49-F238E27FC236}">
                <a16:creationId xmlns:a16="http://schemas.microsoft.com/office/drawing/2014/main" id="{30C0C8AD-D593-29E2-77FD-1E09906CF5A5}"/>
              </a:ext>
            </a:extLst>
          </p:cNvPr>
          <p:cNvSpPr txBox="1"/>
          <p:nvPr/>
        </p:nvSpPr>
        <p:spPr>
          <a:xfrm>
            <a:off x="5126329" y="3183297"/>
            <a:ext cx="6110530" cy="1477328"/>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9000" b="1" dirty="0">
                <a:blipFill>
                  <a:blip r:embed="rId3"/>
                  <a:stretch>
                    <a:fillRect/>
                  </a:stretch>
                </a:blipFill>
                <a:latin typeface="Bebas Neue" panose="020B0606020202050201" pitchFamily="34" charset="0"/>
                <a:cs typeface="Helvetica" panose="020B0604020202020204" pitchFamily="34" charset="0"/>
              </a:rPr>
              <a:t>Classification</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8330E39-1C39-7FB8-71FC-88E5EF330905}"/>
                  </a:ext>
                </a:extLst>
              </p:cNvPr>
              <p:cNvGraphicFramePr>
                <a:graphicFrameLocks noChangeAspect="1"/>
              </p:cNvGraphicFramePr>
              <p:nvPr>
                <p:extLst>
                  <p:ext uri="{D42A27DB-BD31-4B8C-83A1-F6EECF244321}">
                    <p14:modId xmlns:p14="http://schemas.microsoft.com/office/powerpoint/2010/main" val="3965203446"/>
                  </p:ext>
                </p:extLst>
              </p:nvPr>
            </p:nvGraphicFramePr>
            <p:xfrm>
              <a:off x="2057476" y="725720"/>
              <a:ext cx="2684791" cy="5103007"/>
            </p:xfrm>
            <a:graphic>
              <a:graphicData uri="http://schemas.microsoft.com/office/drawing/2017/model3d">
                <am3d:model3d r:embed="rId4">
                  <am3d:spPr>
                    <a:xfrm>
                      <a:off x="0" y="0"/>
                      <a:ext cx="2684791" cy="5103007"/>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5514290" ay="4837157" az="-5515885"/>
                    <am3d:postTrans dx="0" dy="0" dz="0"/>
                  </am3d:trans>
                  <am3d:raster rName="Office3DRenderer" rVer="16.0.8326">
                    <am3d:blip r:embed="rId5"/>
                  </am3d:raster>
                  <am3d:objViewport viewportSz="666437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8330E39-1C39-7FB8-71FC-88E5EF330905}"/>
                  </a:ext>
                </a:extLst>
              </p:cNvPr>
              <p:cNvPicPr>
                <a:picLocks noGrp="1" noRot="1" noChangeAspect="1" noMove="1" noResize="1" noEditPoints="1" noAdjustHandles="1" noChangeArrowheads="1" noChangeShapeType="1" noCrop="1"/>
              </p:cNvPicPr>
              <p:nvPr/>
            </p:nvPicPr>
            <p:blipFill>
              <a:blip r:embed="rId5"/>
              <a:stretch>
                <a:fillRect/>
              </a:stretch>
            </p:blipFill>
            <p:spPr>
              <a:xfrm>
                <a:off x="2057476" y="725720"/>
                <a:ext cx="2684791" cy="5103007"/>
              </a:xfrm>
              <a:prstGeom prst="rect">
                <a:avLst/>
              </a:prstGeom>
            </p:spPr>
          </p:pic>
        </mc:Fallback>
      </mc:AlternateContent>
      <p:sp>
        <p:nvSpPr>
          <p:cNvPr id="6" name="TextBox 5">
            <a:extLst>
              <a:ext uri="{FF2B5EF4-FFF2-40B4-BE49-F238E27FC236}">
                <a16:creationId xmlns:a16="http://schemas.microsoft.com/office/drawing/2014/main" id="{F7AA4C14-E866-5D1C-A5FE-021C25D01A5C}"/>
              </a:ext>
            </a:extLst>
          </p:cNvPr>
          <p:cNvSpPr txBox="1"/>
          <p:nvPr/>
        </p:nvSpPr>
        <p:spPr>
          <a:xfrm>
            <a:off x="5214173" y="4379907"/>
            <a:ext cx="2999789" cy="280718"/>
          </a:xfrm>
          <a:prstGeom prst="rect">
            <a:avLst/>
          </a:prstGeom>
          <a:noFill/>
        </p:spPr>
        <p:txBody>
          <a:bodyPr wrap="square" rtlCol="0">
            <a:spAutoFit/>
          </a:bodyPr>
          <a:lstStyle/>
          <a:p>
            <a:pPr>
              <a:lnSpc>
                <a:spcPct val="150000"/>
              </a:lnSpc>
            </a:pPr>
            <a:r>
              <a:rPr lang="en-US" sz="900" b="1" dirty="0">
                <a:blipFill>
                  <a:blip r:embed="rId6"/>
                  <a:stretch>
                    <a:fillRect/>
                  </a:stretch>
                </a:blipFill>
                <a:latin typeface="Bodoni MT" panose="02070603080606020203" pitchFamily="18" charset="0"/>
              </a:rPr>
              <a:t>Myles   Grant      Jaden   Park</a:t>
            </a:r>
          </a:p>
        </p:txBody>
      </p:sp>
      <p:sp>
        <p:nvSpPr>
          <p:cNvPr id="7" name="TextBox 6">
            <a:extLst>
              <a:ext uri="{FF2B5EF4-FFF2-40B4-BE49-F238E27FC236}">
                <a16:creationId xmlns:a16="http://schemas.microsoft.com/office/drawing/2014/main" id="{AC67012E-BD08-B4D6-6A77-6A627138B5C9}"/>
              </a:ext>
            </a:extLst>
          </p:cNvPr>
          <p:cNvSpPr txBox="1"/>
          <p:nvPr/>
        </p:nvSpPr>
        <p:spPr>
          <a:xfrm>
            <a:off x="5214175" y="4197869"/>
            <a:ext cx="4069959" cy="322589"/>
          </a:xfrm>
          <a:prstGeom prst="rect">
            <a:avLst/>
          </a:prstGeom>
          <a:noFill/>
        </p:spPr>
        <p:txBody>
          <a:bodyPr wrap="square" rtlCol="0">
            <a:spAutoFit/>
          </a:bodyPr>
          <a:lstStyle/>
          <a:p>
            <a:pPr>
              <a:lnSpc>
                <a:spcPct val="150000"/>
              </a:lnSpc>
            </a:pPr>
            <a:r>
              <a:rPr lang="en-US" sz="1100" b="1" dirty="0">
                <a:blipFill>
                  <a:blip r:embed="rId3"/>
                  <a:stretch>
                    <a:fillRect/>
                  </a:stretch>
                </a:blipFill>
                <a:latin typeface="Bodoni MT" panose="02070603080606020203" pitchFamily="18" charset="0"/>
              </a:rPr>
              <a:t>CSCI2291 SPRING 2025 FINAL PROJECT</a:t>
            </a:r>
          </a:p>
        </p:txBody>
      </p:sp>
      <p:grpSp>
        <p:nvGrpSpPr>
          <p:cNvPr id="24" name="Group 23">
            <a:extLst>
              <a:ext uri="{FF2B5EF4-FFF2-40B4-BE49-F238E27FC236}">
                <a16:creationId xmlns:a16="http://schemas.microsoft.com/office/drawing/2014/main" id="{75E22EE0-6E19-2D2B-8B6D-7D4059DB9B22}"/>
              </a:ext>
            </a:extLst>
          </p:cNvPr>
          <p:cNvGrpSpPr/>
          <p:nvPr/>
        </p:nvGrpSpPr>
        <p:grpSpPr>
          <a:xfrm>
            <a:off x="-64810" y="14944419"/>
            <a:ext cx="4133890" cy="6858000"/>
            <a:chOff x="-64810" y="10505769"/>
            <a:chExt cx="4133890" cy="6858000"/>
          </a:xfrm>
        </p:grpSpPr>
        <p:sp>
          <p:nvSpPr>
            <p:cNvPr id="15" name="Rectangle 14">
              <a:extLst>
                <a:ext uri="{FF2B5EF4-FFF2-40B4-BE49-F238E27FC236}">
                  <a16:creationId xmlns:a16="http://schemas.microsoft.com/office/drawing/2014/main" id="{78967E4D-FDE6-2979-B3AC-F13E9B4C9561}"/>
                </a:ext>
              </a:extLst>
            </p:cNvPr>
            <p:cNvSpPr/>
            <p:nvPr/>
          </p:nvSpPr>
          <p:spPr>
            <a:xfrm>
              <a:off x="0" y="10505769"/>
              <a:ext cx="4069080" cy="6858000"/>
            </a:xfrm>
            <a:prstGeom prst="rect">
              <a:avLst/>
            </a:prstGeom>
            <a:solidFill>
              <a:srgbClr val="000000">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00B0668-4DB6-C7EF-1BA7-052D65A06869}"/>
                </a:ext>
              </a:extLst>
            </p:cNvPr>
            <p:cNvSpPr txBox="1"/>
            <p:nvPr/>
          </p:nvSpPr>
          <p:spPr>
            <a:xfrm>
              <a:off x="932041" y="11935174"/>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1</a:t>
              </a:r>
            </a:p>
          </p:txBody>
        </p:sp>
        <p:sp>
          <p:nvSpPr>
            <p:cNvPr id="20" name="TextBox 19">
              <a:extLst>
                <a:ext uri="{FF2B5EF4-FFF2-40B4-BE49-F238E27FC236}">
                  <a16:creationId xmlns:a16="http://schemas.microsoft.com/office/drawing/2014/main" id="{39F7A273-7F15-1391-4D03-9988942189E2}"/>
                </a:ext>
              </a:extLst>
            </p:cNvPr>
            <p:cNvSpPr txBox="1"/>
            <p:nvPr/>
          </p:nvSpPr>
          <p:spPr>
            <a:xfrm>
              <a:off x="-64810" y="12837967"/>
              <a:ext cx="4069080" cy="258532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Motive/Goal</a:t>
              </a:r>
            </a:p>
            <a:p>
              <a:pPr algn="ctr"/>
              <a:endPar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Prediction</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Properties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Crystal Lattice</a:t>
              </a:r>
            </a:p>
            <a:p>
              <a:pPr algn="ctr"/>
              <a:r>
                <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rPr>
                <a:t> </a:t>
              </a:r>
            </a:p>
          </p:txBody>
        </p:sp>
      </p:grpSp>
      <p:grpSp>
        <p:nvGrpSpPr>
          <p:cNvPr id="23" name="Group 22">
            <a:extLst>
              <a:ext uri="{FF2B5EF4-FFF2-40B4-BE49-F238E27FC236}">
                <a16:creationId xmlns:a16="http://schemas.microsoft.com/office/drawing/2014/main" id="{7F4A47C8-42EA-BFC1-3086-582B5386C1EC}"/>
              </a:ext>
            </a:extLst>
          </p:cNvPr>
          <p:cNvGrpSpPr/>
          <p:nvPr/>
        </p:nvGrpSpPr>
        <p:grpSpPr>
          <a:xfrm>
            <a:off x="4069080" y="10461521"/>
            <a:ext cx="4076428" cy="7083325"/>
            <a:chOff x="4069080" y="9089921"/>
            <a:chExt cx="4076428" cy="7083325"/>
          </a:xfrm>
        </p:grpSpPr>
        <p:sp>
          <p:nvSpPr>
            <p:cNvPr id="14" name="Rectangle 13">
              <a:extLst>
                <a:ext uri="{FF2B5EF4-FFF2-40B4-BE49-F238E27FC236}">
                  <a16:creationId xmlns:a16="http://schemas.microsoft.com/office/drawing/2014/main" id="{5692F56D-1542-4946-1DDF-E5EF55217F94}"/>
                </a:ext>
              </a:extLst>
            </p:cNvPr>
            <p:cNvSpPr/>
            <p:nvPr/>
          </p:nvSpPr>
          <p:spPr>
            <a:xfrm>
              <a:off x="4069080" y="9089921"/>
              <a:ext cx="4069080" cy="6858000"/>
            </a:xfrm>
            <a:prstGeom prst="rect">
              <a:avLst/>
            </a:prstGeom>
            <a:solidFill>
              <a:srgbClr val="0000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289F33F1-03CE-DE7A-5B5D-AD3BDE223274}"/>
                </a:ext>
              </a:extLst>
            </p:cNvPr>
            <p:cNvSpPr txBox="1"/>
            <p:nvPr/>
          </p:nvSpPr>
          <p:spPr>
            <a:xfrm>
              <a:off x="5130740" y="1051932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2</a:t>
              </a:r>
            </a:p>
          </p:txBody>
        </p:sp>
        <p:sp>
          <p:nvSpPr>
            <p:cNvPr id="21" name="TextBox 20">
              <a:extLst>
                <a:ext uri="{FF2B5EF4-FFF2-40B4-BE49-F238E27FC236}">
                  <a16:creationId xmlns:a16="http://schemas.microsoft.com/office/drawing/2014/main" id="{64C9791C-FD34-9221-17DD-430EBA2804FE}"/>
                </a:ext>
              </a:extLst>
            </p:cNvPr>
            <p:cNvSpPr txBox="1"/>
            <p:nvPr/>
          </p:nvSpPr>
          <p:spPr>
            <a:xfrm>
              <a:off x="4076428" y="11381100"/>
              <a:ext cx="4069080" cy="4792146"/>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Methodology</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Project</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Features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Preprocessing</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Exploratory Data Analysis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Models</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grpSp>
        <p:nvGrpSpPr>
          <p:cNvPr id="25" name="Group 24">
            <a:extLst>
              <a:ext uri="{FF2B5EF4-FFF2-40B4-BE49-F238E27FC236}">
                <a16:creationId xmlns:a16="http://schemas.microsoft.com/office/drawing/2014/main" id="{958C6521-6FB6-D475-511C-3DA4A8531E4B}"/>
              </a:ext>
            </a:extLst>
          </p:cNvPr>
          <p:cNvGrpSpPr/>
          <p:nvPr/>
        </p:nvGrpSpPr>
        <p:grpSpPr>
          <a:xfrm>
            <a:off x="8111626" y="17730021"/>
            <a:ext cx="4080374" cy="6858000"/>
            <a:chOff x="8111626" y="11862621"/>
            <a:chExt cx="4080374" cy="6858000"/>
          </a:xfrm>
        </p:grpSpPr>
        <p:sp>
          <p:nvSpPr>
            <p:cNvPr id="16" name="Rectangle 15">
              <a:extLst>
                <a:ext uri="{FF2B5EF4-FFF2-40B4-BE49-F238E27FC236}">
                  <a16:creationId xmlns:a16="http://schemas.microsoft.com/office/drawing/2014/main" id="{915897AF-7E0F-5495-4DB5-9FE46A851E0A}"/>
                </a:ext>
              </a:extLst>
            </p:cNvPr>
            <p:cNvSpPr/>
            <p:nvPr/>
          </p:nvSpPr>
          <p:spPr>
            <a:xfrm>
              <a:off x="8138160" y="11862621"/>
              <a:ext cx="4053840" cy="6858000"/>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0D49B747-8CAC-21FA-5961-77B0FADBB0F3}"/>
                </a:ext>
              </a:extLst>
            </p:cNvPr>
            <p:cNvSpPr txBox="1"/>
            <p:nvPr/>
          </p:nvSpPr>
          <p:spPr>
            <a:xfrm>
              <a:off x="9199820" y="13221697"/>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3</a:t>
              </a:r>
            </a:p>
          </p:txBody>
        </p:sp>
        <p:sp>
          <p:nvSpPr>
            <p:cNvPr id="22" name="TextBox 21">
              <a:extLst>
                <a:ext uri="{FF2B5EF4-FFF2-40B4-BE49-F238E27FC236}">
                  <a16:creationId xmlns:a16="http://schemas.microsoft.com/office/drawing/2014/main" id="{29D7C856-2E36-772B-4D0E-4A2311D2A3E9}"/>
                </a:ext>
              </a:extLst>
            </p:cNvPr>
            <p:cNvSpPr txBox="1"/>
            <p:nvPr/>
          </p:nvSpPr>
          <p:spPr>
            <a:xfrm>
              <a:off x="8111626" y="14153800"/>
              <a:ext cx="4069080" cy="3884205"/>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Results</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with ENR</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Polynomial with ENR</a:t>
              </a:r>
            </a:p>
            <a:p>
              <a:pPr algn="ctr">
                <a:lnSpc>
                  <a:spcPct val="200000"/>
                </a:lnSpc>
              </a:pPr>
              <a:r>
                <a:rPr lang="en-US" sz="1600" b="1" dirty="0" err="1">
                  <a:solidFill>
                    <a:schemeClr val="bg1"/>
                  </a:solidFill>
                  <a:latin typeface="Helvetica" panose="020B0604020202020204" pitchFamily="34" charset="0"/>
                  <a:ea typeface="Segoe UI Black" panose="020B0A02040204020203" pitchFamily="34" charset="0"/>
                  <a:cs typeface="Helvetica" panose="020B0604020202020204" pitchFamily="34" charset="0"/>
                </a:rPr>
                <a:t>XGBRegressor</a:t>
              </a: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 Model</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spTree>
    <p:extLst>
      <p:ext uri="{BB962C8B-B14F-4D97-AF65-F5344CB8AC3E}">
        <p14:creationId xmlns:p14="http://schemas.microsoft.com/office/powerpoint/2010/main" val="164455687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 repeatCount="indefinite" accel="5000" fill="hold" nodeType="withEffect">
                                  <p:stCondLst>
                                    <p:cond delay="0"/>
                                  </p:stCondLst>
                                  <p:childTnLst>
                                    <p:animRot by="21600000">
                                      <p:cBhvr>
                                        <p:cTn id="6" dur="20000" fill="hold"/>
                                        <p:tgtEl>
                                          <p:spTgt spid="8"/>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8DA6E-ED33-7056-3EF2-BB7E5F701E13}"/>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B6EDB22C-145F-1853-0694-5C4D23218C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696" y="237392"/>
            <a:ext cx="7343209" cy="515229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7E05068-58CD-8924-767F-547B05FF12DC}"/>
              </a:ext>
            </a:extLst>
          </p:cNvPr>
          <p:cNvSpPr txBox="1"/>
          <p:nvPr/>
        </p:nvSpPr>
        <p:spPr>
          <a:xfrm>
            <a:off x="2558562" y="5671038"/>
            <a:ext cx="7772400" cy="1477328"/>
          </a:xfrm>
          <a:prstGeom prst="rect">
            <a:avLst/>
          </a:prstGeom>
          <a:noFill/>
        </p:spPr>
        <p:txBody>
          <a:bodyPr wrap="square" rtlCol="0">
            <a:spAutoFit/>
          </a:bodyPr>
          <a:lstStyle/>
          <a:p>
            <a:r>
              <a:rPr lang="en-US" sz="1800" b="0" i="0" u="none" strike="noStrike" dirty="0">
                <a:solidFill>
                  <a:srgbClr val="000000"/>
                </a:solidFill>
                <a:effectLst/>
                <a:latin typeface="Times New Roman" panose="02020603050405020304" pitchFamily="18" charset="0"/>
              </a:rPr>
              <a:t>There was only a significant correlation between volume and </a:t>
            </a:r>
            <a:r>
              <a:rPr lang="en-US" sz="1800" b="0" i="0" u="none" strike="noStrike" dirty="0" err="1">
                <a:solidFill>
                  <a:srgbClr val="000000"/>
                </a:solidFill>
                <a:effectLst/>
                <a:latin typeface="Times New Roman" panose="02020603050405020304" pitchFamily="18" charset="0"/>
              </a:rPr>
              <a:t>nsites</a:t>
            </a:r>
            <a:r>
              <a:rPr lang="en-US" sz="1800" b="0" i="0" u="none" strike="noStrike" dirty="0">
                <a:solidFill>
                  <a:srgbClr val="000000"/>
                </a:solidFill>
                <a:effectLst/>
                <a:latin typeface="Times New Roman" panose="02020603050405020304" pitchFamily="18" charset="0"/>
              </a:rPr>
              <a:t> (above 0.7 or below -0.7), so overall there was not a high degree of multicollinearity present, meaning that dimensionality reduction via PCA was not strictly necessary for removing redundancy, but could still be useful for noise reduction or visualization.</a:t>
            </a:r>
            <a:endParaRPr lang="en-US" dirty="0">
              <a:effectLst/>
            </a:endParaRPr>
          </a:p>
          <a:p>
            <a:endParaRPr lang="en-US" dirty="0"/>
          </a:p>
        </p:txBody>
      </p:sp>
    </p:spTree>
    <p:extLst>
      <p:ext uri="{BB962C8B-B14F-4D97-AF65-F5344CB8AC3E}">
        <p14:creationId xmlns:p14="http://schemas.microsoft.com/office/powerpoint/2010/main" val="2583684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ABBF5DA8-2468-2742-CFC0-C413BCA795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15962" y="2514920"/>
            <a:ext cx="7028351" cy="434308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A911015-813F-DAD7-73C6-6E70FCE31F1D}"/>
              </a:ext>
            </a:extLst>
          </p:cNvPr>
          <p:cNvSpPr txBox="1"/>
          <p:nvPr/>
        </p:nvSpPr>
        <p:spPr>
          <a:xfrm>
            <a:off x="2136531" y="404446"/>
            <a:ext cx="2945423" cy="369332"/>
          </a:xfrm>
          <a:prstGeom prst="rect">
            <a:avLst/>
          </a:prstGeom>
          <a:noFill/>
        </p:spPr>
        <p:txBody>
          <a:bodyPr wrap="square" rtlCol="0">
            <a:spAutoFit/>
          </a:bodyPr>
          <a:lstStyle/>
          <a:p>
            <a:r>
              <a:rPr lang="en-US" sz="1800" b="0" i="0" u="none" strike="noStrike">
                <a:solidFill>
                  <a:srgbClr val="000000"/>
                </a:solidFill>
                <a:effectLst/>
                <a:latin typeface="Times New Roman" panose="02020603050405020304" pitchFamily="18" charset="0"/>
              </a:rPr>
              <a:t>Linear Model</a:t>
            </a:r>
            <a:endParaRPr lang="en-US" dirty="0"/>
          </a:p>
        </p:txBody>
      </p:sp>
      <p:sp>
        <p:nvSpPr>
          <p:cNvPr id="3" name="TextBox 2">
            <a:extLst>
              <a:ext uri="{FF2B5EF4-FFF2-40B4-BE49-F238E27FC236}">
                <a16:creationId xmlns:a16="http://schemas.microsoft.com/office/drawing/2014/main" id="{7E3B34BD-501D-02B7-25F4-F9ACC4260A60}"/>
              </a:ext>
            </a:extLst>
          </p:cNvPr>
          <p:cNvSpPr txBox="1"/>
          <p:nvPr/>
        </p:nvSpPr>
        <p:spPr>
          <a:xfrm>
            <a:off x="1046285" y="1714500"/>
            <a:ext cx="6031523" cy="4760278"/>
          </a:xfrm>
          <a:prstGeom prst="rect">
            <a:avLst/>
          </a:prstGeom>
          <a:noFill/>
        </p:spPr>
        <p:txBody>
          <a:bodyPr wrap="square" rtlCol="0">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Metrics</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Linear Regression Model Performance:</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R² = 0.293</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MSE = 197.864</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Performance Metrics per Output:</a:t>
            </a:r>
            <a:endParaRPr lang="en-US" sz="1000" dirty="0">
              <a:effectLst/>
            </a:endParaRPr>
          </a:p>
          <a:p>
            <a:pPr rtl="0">
              <a:buNone/>
            </a:pP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0.329</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0.973</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0.493</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0.835</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0.387</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3.958</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0.168</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361.373</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0.160</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355.277</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0.219</a:t>
            </a:r>
            <a:endParaRPr lang="en-US" sz="1000" dirty="0">
              <a:effectLst/>
            </a:endParaRPr>
          </a:p>
          <a:p>
            <a:pPr rtl="0"/>
            <a:r>
              <a:rPr lang="en-US" sz="1000" b="0" i="0" u="none" strike="noStrike" dirty="0">
                <a:solidFill>
                  <a:srgbClr val="000000"/>
                </a:solidFill>
                <a:effectLst/>
                <a:latin typeface="Times New Roman" panose="02020603050405020304" pitchFamily="18" charset="0"/>
              </a:rPr>
              <a:t>  MSE  = 464.768</a:t>
            </a:r>
            <a:endParaRPr lang="en-US" sz="1000" dirty="0">
              <a:effectLst/>
            </a:endParaRPr>
          </a:p>
          <a:p>
            <a:endParaRPr lang="en-US" sz="1000" dirty="0"/>
          </a:p>
        </p:txBody>
      </p:sp>
    </p:spTree>
    <p:extLst>
      <p:ext uri="{BB962C8B-B14F-4D97-AF65-F5344CB8AC3E}">
        <p14:creationId xmlns:p14="http://schemas.microsoft.com/office/powerpoint/2010/main" val="3135273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A3D63-10FA-A907-F071-A27ADC6C228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88BB65C2-3A49-0D82-90B6-BD872A84CC13}"/>
              </a:ext>
            </a:extLst>
          </p:cNvPr>
          <p:cNvSpPr txBox="1"/>
          <p:nvPr/>
        </p:nvSpPr>
        <p:spPr>
          <a:xfrm>
            <a:off x="2136531" y="404446"/>
            <a:ext cx="2945423" cy="923330"/>
          </a:xfrm>
          <a:prstGeom prst="rect">
            <a:avLst/>
          </a:prstGeom>
          <a:noFill/>
        </p:spPr>
        <p:txBody>
          <a:bodyPr wrap="square" rtlCol="0">
            <a:spAutoFit/>
          </a:bodyPr>
          <a:lstStyle/>
          <a:p>
            <a:r>
              <a:rPr lang="en-US" sz="1800" b="0" i="0" u="none" strike="noStrike" dirty="0">
                <a:solidFill>
                  <a:srgbClr val="000000"/>
                </a:solidFill>
                <a:effectLst/>
                <a:latin typeface="Times New Roman" panose="02020603050405020304" pitchFamily="18" charset="0"/>
              </a:rPr>
              <a:t>Linear Model with Elastic Net Regularization</a:t>
            </a:r>
            <a:endParaRPr lang="en-US" b="1" dirty="0">
              <a:effectLst/>
            </a:endParaRPr>
          </a:p>
          <a:p>
            <a:endParaRPr lang="en-US" dirty="0"/>
          </a:p>
        </p:txBody>
      </p:sp>
      <p:sp>
        <p:nvSpPr>
          <p:cNvPr id="3" name="TextBox 2">
            <a:extLst>
              <a:ext uri="{FF2B5EF4-FFF2-40B4-BE49-F238E27FC236}">
                <a16:creationId xmlns:a16="http://schemas.microsoft.com/office/drawing/2014/main" id="{95A9DA1E-7D53-5497-953F-554CD1F88E77}"/>
              </a:ext>
            </a:extLst>
          </p:cNvPr>
          <p:cNvSpPr txBox="1"/>
          <p:nvPr/>
        </p:nvSpPr>
        <p:spPr>
          <a:xfrm>
            <a:off x="1046285" y="1714500"/>
            <a:ext cx="6031523" cy="4606389"/>
          </a:xfrm>
          <a:prstGeom prst="rect">
            <a:avLst/>
          </a:prstGeom>
          <a:noFill/>
        </p:spPr>
        <p:txBody>
          <a:bodyPr wrap="square" rtlCol="0">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Metrics</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Optimized </a:t>
            </a:r>
            <a:r>
              <a:rPr lang="en-US" sz="1000" b="0" i="0" u="none" strike="noStrike" dirty="0" err="1">
                <a:solidFill>
                  <a:srgbClr val="000000"/>
                </a:solidFill>
                <a:effectLst/>
                <a:latin typeface="Times New Roman" panose="02020603050405020304" pitchFamily="18" charset="0"/>
              </a:rPr>
              <a:t>ElasticNet</a:t>
            </a:r>
            <a:r>
              <a:rPr lang="en-US" sz="1000" b="0" i="0" u="none" strike="noStrike" dirty="0">
                <a:solidFill>
                  <a:srgbClr val="000000"/>
                </a:solidFill>
                <a:effectLst/>
                <a:latin typeface="Times New Roman" panose="02020603050405020304" pitchFamily="18" charset="0"/>
              </a:rPr>
              <a:t> Model Performance:</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R² = 0.228</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MSE = 209.458</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Performance Metrics per Output:</a:t>
            </a:r>
            <a:endParaRPr lang="en-US" sz="1000" dirty="0">
              <a:effectLst/>
            </a:endParaRPr>
          </a:p>
          <a:p>
            <a:pPr rtl="0">
              <a:buNone/>
            </a:pP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0.244</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1.096</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0.404</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0.981</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0.312</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4.442</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0.127</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379.299</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0.119</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372.869</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0.163</a:t>
            </a:r>
            <a:endParaRPr lang="en-US" sz="1000" dirty="0">
              <a:effectLst/>
            </a:endParaRPr>
          </a:p>
          <a:p>
            <a:pPr rtl="0"/>
            <a:r>
              <a:rPr lang="en-US" sz="1000" b="0" i="0" u="none" strike="noStrike" dirty="0">
                <a:solidFill>
                  <a:srgbClr val="000000"/>
                </a:solidFill>
                <a:effectLst/>
                <a:latin typeface="Times New Roman" panose="02020603050405020304" pitchFamily="18" charset="0"/>
              </a:rPr>
              <a:t>  MSE  = 498.064</a:t>
            </a:r>
            <a:endParaRPr lang="en-US" sz="1000" dirty="0">
              <a:effectLst/>
            </a:endParaRPr>
          </a:p>
        </p:txBody>
      </p:sp>
      <p:pic>
        <p:nvPicPr>
          <p:cNvPr id="3074" name="Picture 2">
            <a:extLst>
              <a:ext uri="{FF2B5EF4-FFF2-40B4-BE49-F238E27FC236}">
                <a16:creationId xmlns:a16="http://schemas.microsoft.com/office/drawing/2014/main" id="{F4E3CA23-2121-D702-8BAA-3F8BE270002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72200" y="2224599"/>
            <a:ext cx="7626229" cy="4712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34797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DE9FF64-F9EB-8C78-F911-09E7342D386A}"/>
              </a:ext>
            </a:extLst>
          </p:cNvPr>
          <p:cNvSpPr txBox="1"/>
          <p:nvPr/>
        </p:nvSpPr>
        <p:spPr>
          <a:xfrm>
            <a:off x="683602" y="202195"/>
            <a:ext cx="6097464" cy="369332"/>
          </a:xfrm>
          <a:prstGeom prst="rect">
            <a:avLst/>
          </a:prstGeom>
          <a:noFill/>
        </p:spPr>
        <p:txBody>
          <a:bodyPr wrap="square">
            <a:spAutoFit/>
          </a:bodyPr>
          <a:lstStyle/>
          <a:p>
            <a:r>
              <a:rPr lang="en-US" sz="1800" b="0" i="0" u="none" strike="noStrike">
                <a:solidFill>
                  <a:srgbClr val="000000"/>
                </a:solidFill>
                <a:effectLst/>
                <a:latin typeface="Times New Roman" panose="02020603050405020304" pitchFamily="18" charset="0"/>
              </a:rPr>
              <a:t>Polynomial Model with Elastic Net Regularization</a:t>
            </a:r>
            <a:endParaRPr lang="en-US" dirty="0"/>
          </a:p>
        </p:txBody>
      </p:sp>
      <p:sp>
        <p:nvSpPr>
          <p:cNvPr id="5" name="TextBox 4">
            <a:extLst>
              <a:ext uri="{FF2B5EF4-FFF2-40B4-BE49-F238E27FC236}">
                <a16:creationId xmlns:a16="http://schemas.microsoft.com/office/drawing/2014/main" id="{50621C95-8300-E3EB-A179-5F00E8163CE3}"/>
              </a:ext>
            </a:extLst>
          </p:cNvPr>
          <p:cNvSpPr txBox="1"/>
          <p:nvPr/>
        </p:nvSpPr>
        <p:spPr>
          <a:xfrm>
            <a:off x="534133" y="771642"/>
            <a:ext cx="6097464" cy="4606389"/>
          </a:xfrm>
          <a:prstGeom prst="rect">
            <a:avLst/>
          </a:prstGeom>
          <a:noFill/>
        </p:spPr>
        <p:txBody>
          <a:bodyPr wrap="square">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Metrics</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Optimized Polynomial Regression Model Performance:</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R² = 0.312</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MSE = 188.704</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Performance Metrics per Output:</a:t>
            </a:r>
            <a:endParaRPr lang="en-US" sz="1000" dirty="0">
              <a:effectLst/>
            </a:endParaRPr>
          </a:p>
          <a:p>
            <a:pPr rtl="0">
              <a:buNone/>
            </a:pP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0.332</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0.968</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0.475</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0.865</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0.411</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3.802</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0.196</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349.356</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0.194</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340.983</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0.267</a:t>
            </a:r>
            <a:endParaRPr lang="en-US" sz="1000" dirty="0">
              <a:effectLst/>
            </a:endParaRPr>
          </a:p>
          <a:p>
            <a:pPr rtl="0"/>
            <a:r>
              <a:rPr lang="en-US" sz="1000" b="0" i="0" u="none" strike="noStrike" dirty="0">
                <a:solidFill>
                  <a:srgbClr val="000000"/>
                </a:solidFill>
                <a:effectLst/>
                <a:latin typeface="Times New Roman" panose="02020603050405020304" pitchFamily="18" charset="0"/>
              </a:rPr>
              <a:t>  MSE  = 436.249</a:t>
            </a:r>
            <a:endParaRPr lang="en-US" sz="1000" dirty="0">
              <a:effectLst/>
            </a:endParaRPr>
          </a:p>
        </p:txBody>
      </p:sp>
      <p:pic>
        <p:nvPicPr>
          <p:cNvPr id="4098" name="Picture 2">
            <a:extLst>
              <a:ext uri="{FF2B5EF4-FFF2-40B4-BE49-F238E27FC236}">
                <a16:creationId xmlns:a16="http://schemas.microsoft.com/office/drawing/2014/main" id="{531D0722-92AB-96AB-1ABC-5F6636507C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20208" y="1091448"/>
            <a:ext cx="9331936" cy="5766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8896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829666D6-A8E4-008F-3CA6-55A33D555D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8054" y="1723291"/>
            <a:ext cx="8858738" cy="562707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A4AF824-6A53-3242-BAD2-33D844522C0C}"/>
              </a:ext>
            </a:extLst>
          </p:cNvPr>
          <p:cNvSpPr txBox="1"/>
          <p:nvPr/>
        </p:nvSpPr>
        <p:spPr>
          <a:xfrm>
            <a:off x="560510" y="360456"/>
            <a:ext cx="6607418" cy="369332"/>
          </a:xfrm>
          <a:prstGeom prst="rect">
            <a:avLst/>
          </a:prstGeom>
          <a:noFill/>
        </p:spPr>
        <p:txBody>
          <a:bodyPr wrap="square">
            <a:spAutoFit/>
          </a:bodyPr>
          <a:lstStyle/>
          <a:p>
            <a:r>
              <a:rPr lang="en-US" sz="1800" b="0" i="0" u="none" strike="noStrike" dirty="0" err="1">
                <a:solidFill>
                  <a:srgbClr val="000000"/>
                </a:solidFill>
                <a:effectLst/>
                <a:latin typeface="Times New Roman" panose="02020603050405020304" pitchFamily="18" charset="0"/>
              </a:rPr>
              <a:t>XGBRegressor</a:t>
            </a:r>
            <a:r>
              <a:rPr lang="en-US" sz="1800" b="0" i="0" u="none" strike="noStrike" dirty="0">
                <a:solidFill>
                  <a:srgbClr val="000000"/>
                </a:solidFill>
                <a:effectLst/>
                <a:latin typeface="Times New Roman" panose="02020603050405020304" pitchFamily="18" charset="0"/>
              </a:rPr>
              <a:t> Model</a:t>
            </a:r>
            <a:endParaRPr lang="en-US" dirty="0"/>
          </a:p>
        </p:txBody>
      </p:sp>
      <p:sp>
        <p:nvSpPr>
          <p:cNvPr id="5" name="TextBox 4">
            <a:extLst>
              <a:ext uri="{FF2B5EF4-FFF2-40B4-BE49-F238E27FC236}">
                <a16:creationId xmlns:a16="http://schemas.microsoft.com/office/drawing/2014/main" id="{2D4447FF-D0CB-787F-E86F-B0D19B06E726}"/>
              </a:ext>
            </a:extLst>
          </p:cNvPr>
          <p:cNvSpPr txBox="1"/>
          <p:nvPr/>
        </p:nvSpPr>
        <p:spPr>
          <a:xfrm>
            <a:off x="560510" y="813937"/>
            <a:ext cx="6607418" cy="5683607"/>
          </a:xfrm>
          <a:prstGeom prst="rect">
            <a:avLst/>
          </a:prstGeom>
          <a:noFill/>
        </p:spPr>
        <p:txBody>
          <a:bodyPr wrap="square">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Metrics</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lattice_a</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1.0,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0.1,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1,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300,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10,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0.05,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0.6}</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0.461</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lattice_b</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1.0,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1,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1,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300,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15,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0.05,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0.6}</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0.590</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lattice_c</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0.8,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5,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0,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500,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10,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0.05,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0.6}</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0.555</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lattice_alpha</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0.8,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0.1,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0.1,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700,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15,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0.1,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1.0}</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F1    = 0.802</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lattice_beta</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1.0,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5,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0,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700,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10,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0.2,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0.8}</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F1    = 0.810</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lattice_gamma</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Fitting 5 folds for each of 50 candidates, </a:t>
            </a:r>
            <a:r>
              <a:rPr lang="en-US" sz="1000" b="0" i="0" u="none" strike="noStrike" dirty="0" err="1">
                <a:solidFill>
                  <a:srgbClr val="000000"/>
                </a:solidFill>
                <a:effectLst/>
                <a:latin typeface="Times New Roman" panose="02020603050405020304" pitchFamily="18" charset="0"/>
              </a:rPr>
              <a:t>totalling</a:t>
            </a:r>
            <a:r>
              <a:rPr lang="en-US" sz="1000" b="0" i="0" u="none" strike="noStrike" dirty="0">
                <a:solidFill>
                  <a:srgbClr val="000000"/>
                </a:solidFill>
                <a:effectLst/>
                <a:latin typeface="Times New Roman" panose="02020603050405020304" pitchFamily="18" charset="0"/>
              </a:rPr>
              <a:t> 250 fits</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Best Params = {'subsample': 1.0,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5,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0.1, '</a:t>
            </a:r>
            <a:r>
              <a:rPr lang="en-US" sz="1000" b="0" i="0" u="none" strike="noStrike" dirty="0" err="1">
                <a:solidFill>
                  <a:srgbClr val="000000"/>
                </a:solidFill>
                <a:effectLst/>
                <a:latin typeface="Times New Roman" panose="02020603050405020304" pitchFamily="18" charset="0"/>
              </a:rPr>
              <a:t>n_estimators</a:t>
            </a:r>
            <a:r>
              <a:rPr lang="en-US" sz="1000" b="0" i="0" u="none" strike="noStrike" dirty="0">
                <a:solidFill>
                  <a:srgbClr val="000000"/>
                </a:solidFill>
                <a:effectLst/>
                <a:latin typeface="Times New Roman" panose="02020603050405020304" pitchFamily="18" charset="0"/>
              </a:rPr>
              <a:t>': 700, '</a:t>
            </a:r>
            <a:r>
              <a:rPr lang="en-US" sz="1000" b="0" i="0" u="none" strike="noStrike" dirty="0" err="1">
                <a:solidFill>
                  <a:srgbClr val="000000"/>
                </a:solidFill>
                <a:effectLst/>
                <a:latin typeface="Times New Roman" panose="02020603050405020304" pitchFamily="18" charset="0"/>
              </a:rPr>
              <a:t>max_depth</a:t>
            </a:r>
            <a:r>
              <a:rPr lang="en-US" sz="1000" b="0" i="0" u="none" strike="noStrike" dirty="0">
                <a:solidFill>
                  <a:srgbClr val="000000"/>
                </a:solidFill>
                <a:effectLst/>
                <a:latin typeface="Times New Roman" panose="02020603050405020304" pitchFamily="18" charset="0"/>
              </a:rPr>
              <a:t>': 15, '</a:t>
            </a:r>
            <a:r>
              <a:rPr lang="en-US" sz="1000" b="0" i="0" u="none" strike="noStrike" dirty="0" err="1">
                <a:solidFill>
                  <a:srgbClr val="000000"/>
                </a:solidFill>
                <a:effectLst/>
                <a:latin typeface="Times New Roman" panose="02020603050405020304" pitchFamily="18" charset="0"/>
              </a:rPr>
              <a:t>learning_rate</a:t>
            </a:r>
            <a:r>
              <a:rPr lang="en-US" sz="1000" b="0" i="0" u="none" strike="noStrike" dirty="0">
                <a:solidFill>
                  <a:srgbClr val="000000"/>
                </a:solidFill>
                <a:effectLst/>
                <a:latin typeface="Times New Roman" panose="02020603050405020304" pitchFamily="18" charset="0"/>
              </a:rPr>
              <a:t>': 0.2, '</a:t>
            </a:r>
            <a:r>
              <a:rPr lang="en-US" sz="1000" b="0" i="0" u="none" strike="noStrike" dirty="0" err="1">
                <a:solidFill>
                  <a:srgbClr val="000000"/>
                </a:solidFill>
                <a:effectLst/>
                <a:latin typeface="Times New Roman" panose="02020603050405020304" pitchFamily="18" charset="0"/>
              </a:rPr>
              <a:t>colsample_bytree</a:t>
            </a:r>
            <a:r>
              <a:rPr lang="en-US" sz="1000" b="0" i="0" u="none" strike="noStrike" dirty="0">
                <a:solidFill>
                  <a:srgbClr val="000000"/>
                </a:solidFill>
                <a:effectLst/>
                <a:latin typeface="Times New Roman" panose="02020603050405020304" pitchFamily="18" charset="0"/>
              </a:rPr>
              <a:t>': 0.8}</a:t>
            </a:r>
            <a:endParaRPr lang="en-US" sz="1000" dirty="0">
              <a:effectLst/>
            </a:endParaRPr>
          </a:p>
          <a:p>
            <a:pPr rtl="0"/>
            <a:r>
              <a:rPr lang="en-US" sz="1000" b="0" i="0" u="none" strike="noStrike" dirty="0">
                <a:solidFill>
                  <a:srgbClr val="000000"/>
                </a:solidFill>
                <a:effectLst/>
                <a:latin typeface="Times New Roman" panose="02020603050405020304" pitchFamily="18" charset="0"/>
              </a:rPr>
              <a:t>  Mean F1    = 0.704</a:t>
            </a:r>
            <a:endParaRPr lang="en-US" sz="1000" dirty="0">
              <a:effectLst/>
            </a:endParaRPr>
          </a:p>
        </p:txBody>
      </p:sp>
    </p:spTree>
    <p:extLst>
      <p:ext uri="{BB962C8B-B14F-4D97-AF65-F5344CB8AC3E}">
        <p14:creationId xmlns:p14="http://schemas.microsoft.com/office/powerpoint/2010/main" val="688356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1D7A44-48C4-6894-FE12-4F2D2AAF604B}"/>
            </a:ext>
          </a:extLst>
        </p:cNvPr>
        <p:cNvGrpSpPr/>
        <p:nvPr/>
      </p:nvGrpSpPr>
      <p:grpSpPr>
        <a:xfrm>
          <a:off x="0" y="0"/>
          <a:ext cx="0" cy="0"/>
          <a:chOff x="0" y="0"/>
          <a:chExt cx="0" cy="0"/>
        </a:xfrm>
      </p:grpSpPr>
      <p:pic>
        <p:nvPicPr>
          <p:cNvPr id="3" name="Picture 2" descr="A close up of a wall&#10;&#10;AI-generated content may be incorrect.">
            <a:extLst>
              <a:ext uri="{FF2B5EF4-FFF2-40B4-BE49-F238E27FC236}">
                <a16:creationId xmlns:a16="http://schemas.microsoft.com/office/drawing/2014/main" id="{7CB22B6D-9105-07D6-C85E-A8D1FFF6DE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0" y="2524941"/>
            <a:ext cx="17241882" cy="12192002"/>
          </a:xfrm>
          <a:prstGeom prst="rect">
            <a:avLst/>
          </a:prstGeom>
        </p:spPr>
      </p:pic>
      <p:sp>
        <p:nvSpPr>
          <p:cNvPr id="4" name="Rectangle 3">
            <a:extLst>
              <a:ext uri="{FF2B5EF4-FFF2-40B4-BE49-F238E27FC236}">
                <a16:creationId xmlns:a16="http://schemas.microsoft.com/office/drawing/2014/main" id="{48D5FCD6-884A-BE0D-5565-65B1FD6A2F6C}"/>
              </a:ext>
            </a:extLst>
          </p:cNvPr>
          <p:cNvSpPr/>
          <p:nvPr/>
        </p:nvSpPr>
        <p:spPr>
          <a:xfrm>
            <a:off x="0" y="0"/>
            <a:ext cx="12192000" cy="6858000"/>
          </a:xfrm>
          <a:prstGeom prst="rect">
            <a:avLst/>
          </a:prstGeom>
          <a:solidFill>
            <a:srgbClr val="000000">
              <a:alpha val="3215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907994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ACA91CB2-C5AA-7016-8F34-4A105E824AE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8712" y="-215411"/>
            <a:ext cx="5076825" cy="447675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4A92CE34-0A9E-0D0F-3337-C6F7CC808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1580" y="296740"/>
            <a:ext cx="5076825" cy="447675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3AA4BF19-9761-AAC6-2871-F8C8F4EDE8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26557" y="296740"/>
            <a:ext cx="5076825" cy="44767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B00F27B-FDC3-9858-9ECC-8F5BB873AB60}"/>
              </a:ext>
            </a:extLst>
          </p:cNvPr>
          <p:cNvSpPr txBox="1"/>
          <p:nvPr/>
        </p:nvSpPr>
        <p:spPr>
          <a:xfrm>
            <a:off x="3127864" y="5972175"/>
            <a:ext cx="6097464" cy="2605842"/>
          </a:xfrm>
          <a:prstGeom prst="rect">
            <a:avLst/>
          </a:prstGeom>
          <a:noFill/>
        </p:spPr>
        <p:txBody>
          <a:bodyPr wrap="square">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Interpretation</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The </a:t>
            </a:r>
            <a:r>
              <a:rPr lang="en-US" sz="1000" b="0" i="0" u="none" strike="noStrike" dirty="0" err="1">
                <a:solidFill>
                  <a:srgbClr val="000000"/>
                </a:solidFill>
                <a:effectLst/>
                <a:latin typeface="Times New Roman" panose="02020603050405020304" pitchFamily="18" charset="0"/>
              </a:rPr>
              <a:t>XGBoost</a:t>
            </a:r>
            <a:r>
              <a:rPr lang="en-US" sz="1000" b="0" i="0" u="none" strike="noStrike" dirty="0">
                <a:solidFill>
                  <a:srgbClr val="000000"/>
                </a:solidFill>
                <a:effectLst/>
                <a:latin typeface="Times New Roman" panose="02020603050405020304" pitchFamily="18" charset="0"/>
              </a:rPr>
              <a:t> model developed for predicting lattice parameters and angles demonstrated solid overall performance, particularly in the classification tasks. For the regression targets—</a:t>
            </a: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 </a:t>
            </a: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 and </a:t>
            </a: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—the model achieved mean R² scores of 0.461, 0.590, and 0.555, respectively. These scores indicate that the model can explain approximately 46% to 59% of the variance in the respective target variables, reflecting a moderate level of predictive accuracy. In contrast, the classification tasks for </a:t>
            </a: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 </a:t>
            </a: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 and </a:t>
            </a: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 yielded stronger performance, with macro-averaged F1 scores of 0.800, 0.807, and 0.702, respectively, demonstrating effective generalization and balanced precision-recall tradeoffs across the angle bins.</a:t>
            </a:r>
            <a:endParaRPr lang="en-US" sz="1000" dirty="0">
              <a:effectLst/>
            </a:endParaRPr>
          </a:p>
          <a:p>
            <a:pPr rtl="0"/>
            <a:br>
              <a:rPr lang="en-US" sz="1000" dirty="0"/>
            </a:br>
            <a:r>
              <a:rPr lang="en-US" sz="1000" b="0" i="0" u="none" strike="noStrike" dirty="0">
                <a:solidFill>
                  <a:srgbClr val="000000"/>
                </a:solidFill>
                <a:effectLst/>
                <a:latin typeface="Times New Roman" panose="02020603050405020304" pitchFamily="18" charset="0"/>
              </a:rPr>
              <a:t>The modeling approach employed several advanced techniques to optimize performance. </a:t>
            </a:r>
            <a:r>
              <a:rPr lang="en-US" sz="1000" b="0" i="0" u="none" strike="noStrike" dirty="0" err="1">
                <a:solidFill>
                  <a:srgbClr val="000000"/>
                </a:solidFill>
                <a:effectLst/>
                <a:latin typeface="Times New Roman" panose="02020603050405020304" pitchFamily="18" charset="0"/>
              </a:rPr>
              <a:t>XGBoost</a:t>
            </a:r>
            <a:r>
              <a:rPr lang="en-US" sz="1000" b="0" i="0" u="none" strike="noStrike" dirty="0">
                <a:solidFill>
                  <a:srgbClr val="000000"/>
                </a:solidFill>
                <a:effectLst/>
                <a:latin typeface="Times New Roman" panose="02020603050405020304" pitchFamily="18" charset="0"/>
              </a:rPr>
              <a:t> was used as the core algorithm for both regression and classification tasks due to its efficiency and strong performance in handling structured data. Hyperparameter optimization was carried out using </a:t>
            </a:r>
            <a:r>
              <a:rPr lang="en-US" sz="1000" b="0" i="0" u="none" strike="noStrike" dirty="0" err="1">
                <a:solidFill>
                  <a:srgbClr val="000000"/>
                </a:solidFill>
                <a:effectLst/>
                <a:latin typeface="Times New Roman" panose="02020603050405020304" pitchFamily="18" charset="0"/>
              </a:rPr>
              <a:t>RandomizedSearchCV</a:t>
            </a:r>
            <a:r>
              <a:rPr lang="en-US" sz="1000" b="0" i="0" u="none" strike="noStrike" dirty="0">
                <a:solidFill>
                  <a:srgbClr val="000000"/>
                </a:solidFill>
                <a:effectLst/>
                <a:latin typeface="Times New Roman" panose="02020603050405020304" pitchFamily="18" charset="0"/>
              </a:rPr>
              <a:t> with 5-fold cross-validation, allowing the model to explore a broad hyperparameter space in an efficient manner. Key hyperparameters tuned included the number of estimators, learning rate, maximum tree depth, subsample ratios, and column sampling rates, in addition to two regularization parameters: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for L1 regularization and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for L2 regularization.</a:t>
            </a:r>
            <a:endParaRPr lang="en-US" sz="1000" dirty="0">
              <a:effectLst/>
            </a:endParaRPr>
          </a:p>
        </p:txBody>
      </p:sp>
    </p:spTree>
    <p:extLst>
      <p:ext uri="{BB962C8B-B14F-4D97-AF65-F5344CB8AC3E}">
        <p14:creationId xmlns:p14="http://schemas.microsoft.com/office/powerpoint/2010/main" val="3485213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E8892B-09CC-5BD9-4163-57CA1EB5969F}"/>
            </a:ext>
          </a:extLst>
        </p:cNvPr>
        <p:cNvGrpSpPr/>
        <p:nvPr/>
      </p:nvGrpSpPr>
      <p:grpSpPr>
        <a:xfrm>
          <a:off x="0" y="0"/>
          <a:ext cx="0" cy="0"/>
          <a:chOff x="0" y="0"/>
          <a:chExt cx="0" cy="0"/>
        </a:xfrm>
      </p:grpSpPr>
      <p:pic>
        <p:nvPicPr>
          <p:cNvPr id="9" name="Picture 8" descr="A close up of a wall&#10;&#10;AI-generated content may be incorrect.">
            <a:extLst>
              <a:ext uri="{FF2B5EF4-FFF2-40B4-BE49-F238E27FC236}">
                <a16:creationId xmlns:a16="http://schemas.microsoft.com/office/drawing/2014/main" id="{9E8F518D-CC85-73B5-C6EA-1945611E18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36236" y="-1862720"/>
            <a:ext cx="17241882" cy="12192002"/>
          </a:xfrm>
          <a:prstGeom prst="rect">
            <a:avLst/>
          </a:prstGeom>
        </p:spPr>
      </p:pic>
      <p:grpSp>
        <p:nvGrpSpPr>
          <p:cNvPr id="19" name="Group 18">
            <a:extLst>
              <a:ext uri="{FF2B5EF4-FFF2-40B4-BE49-F238E27FC236}">
                <a16:creationId xmlns:a16="http://schemas.microsoft.com/office/drawing/2014/main" id="{8E43FBF1-DAC5-1830-02E8-BED419534849}"/>
              </a:ext>
            </a:extLst>
          </p:cNvPr>
          <p:cNvGrpSpPr/>
          <p:nvPr/>
        </p:nvGrpSpPr>
        <p:grpSpPr>
          <a:xfrm>
            <a:off x="-66675" y="0"/>
            <a:ext cx="4133890" cy="6858000"/>
            <a:chOff x="-64810" y="0"/>
            <a:chExt cx="4133890" cy="6858000"/>
          </a:xfrm>
        </p:grpSpPr>
        <p:sp>
          <p:nvSpPr>
            <p:cNvPr id="3" name="Rectangle 2">
              <a:extLst>
                <a:ext uri="{FF2B5EF4-FFF2-40B4-BE49-F238E27FC236}">
                  <a16:creationId xmlns:a16="http://schemas.microsoft.com/office/drawing/2014/main" id="{330B12A9-C589-6163-E520-7339AD5B5EB4}"/>
                </a:ext>
              </a:extLst>
            </p:cNvPr>
            <p:cNvSpPr/>
            <p:nvPr/>
          </p:nvSpPr>
          <p:spPr>
            <a:xfrm>
              <a:off x="0" y="0"/>
              <a:ext cx="4069080" cy="6858000"/>
            </a:xfrm>
            <a:prstGeom prst="rect">
              <a:avLst/>
            </a:prstGeom>
            <a:solidFill>
              <a:srgbClr val="000000">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0785257-0310-CCEF-CF3F-5D8E6CF25AE1}"/>
                </a:ext>
              </a:extLst>
            </p:cNvPr>
            <p:cNvSpPr txBox="1"/>
            <p:nvPr/>
          </p:nvSpPr>
          <p:spPr>
            <a:xfrm>
              <a:off x="932041"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1</a:t>
              </a:r>
            </a:p>
          </p:txBody>
        </p:sp>
        <p:sp>
          <p:nvSpPr>
            <p:cNvPr id="15" name="TextBox 14">
              <a:extLst>
                <a:ext uri="{FF2B5EF4-FFF2-40B4-BE49-F238E27FC236}">
                  <a16:creationId xmlns:a16="http://schemas.microsoft.com/office/drawing/2014/main" id="{E194F25B-3171-08C9-58B8-1BAD27D5E097}"/>
                </a:ext>
              </a:extLst>
            </p:cNvPr>
            <p:cNvSpPr txBox="1"/>
            <p:nvPr/>
          </p:nvSpPr>
          <p:spPr>
            <a:xfrm>
              <a:off x="-64810" y="2332198"/>
              <a:ext cx="4069080" cy="258532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Motive/Goal</a:t>
              </a:r>
            </a:p>
            <a:p>
              <a:pPr algn="ctr"/>
              <a:endPar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Prediction</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Properties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Crystal Lattice</a:t>
              </a:r>
            </a:p>
            <a:p>
              <a:pPr algn="ctr"/>
              <a:r>
                <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rPr>
                <a:t> </a:t>
              </a:r>
            </a:p>
          </p:txBody>
        </p:sp>
      </p:grpSp>
      <p:grpSp>
        <p:nvGrpSpPr>
          <p:cNvPr id="20" name="Group 19">
            <a:extLst>
              <a:ext uri="{FF2B5EF4-FFF2-40B4-BE49-F238E27FC236}">
                <a16:creationId xmlns:a16="http://schemas.microsoft.com/office/drawing/2014/main" id="{9AC8BD02-7F80-DF3A-5918-5F3306434AED}"/>
              </a:ext>
            </a:extLst>
          </p:cNvPr>
          <p:cNvGrpSpPr/>
          <p:nvPr/>
        </p:nvGrpSpPr>
        <p:grpSpPr>
          <a:xfrm>
            <a:off x="4067215" y="0"/>
            <a:ext cx="4076428" cy="7083325"/>
            <a:chOff x="4069080" y="0"/>
            <a:chExt cx="4076428" cy="7083325"/>
          </a:xfrm>
        </p:grpSpPr>
        <p:sp>
          <p:nvSpPr>
            <p:cNvPr id="4" name="Rectangle 3">
              <a:extLst>
                <a:ext uri="{FF2B5EF4-FFF2-40B4-BE49-F238E27FC236}">
                  <a16:creationId xmlns:a16="http://schemas.microsoft.com/office/drawing/2014/main" id="{7C60CEB9-A294-0E05-CC9A-D999F19FAB50}"/>
                </a:ext>
              </a:extLst>
            </p:cNvPr>
            <p:cNvSpPr/>
            <p:nvPr/>
          </p:nvSpPr>
          <p:spPr>
            <a:xfrm>
              <a:off x="4069080" y="0"/>
              <a:ext cx="4069080" cy="6858000"/>
            </a:xfrm>
            <a:prstGeom prst="rect">
              <a:avLst/>
            </a:prstGeom>
            <a:solidFill>
              <a:srgbClr val="0000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00E0A9E-4A4E-0062-DD0F-6F490D955A8E}"/>
                </a:ext>
              </a:extLst>
            </p:cNvPr>
            <p:cNvSpPr txBox="1"/>
            <p:nvPr/>
          </p:nvSpPr>
          <p:spPr>
            <a:xfrm>
              <a:off x="5130740"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2</a:t>
              </a:r>
            </a:p>
          </p:txBody>
        </p:sp>
        <p:sp>
          <p:nvSpPr>
            <p:cNvPr id="16" name="TextBox 15">
              <a:extLst>
                <a:ext uri="{FF2B5EF4-FFF2-40B4-BE49-F238E27FC236}">
                  <a16:creationId xmlns:a16="http://schemas.microsoft.com/office/drawing/2014/main" id="{074285F7-A77A-A52F-081A-584E50446ED6}"/>
                </a:ext>
              </a:extLst>
            </p:cNvPr>
            <p:cNvSpPr txBox="1"/>
            <p:nvPr/>
          </p:nvSpPr>
          <p:spPr>
            <a:xfrm>
              <a:off x="4076428" y="2291179"/>
              <a:ext cx="4069080" cy="4792146"/>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Methodology</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Project</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Features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Preprocessing</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Exploratory Data Analysis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Models</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grpSp>
        <p:nvGrpSpPr>
          <p:cNvPr id="21" name="Group 20">
            <a:extLst>
              <a:ext uri="{FF2B5EF4-FFF2-40B4-BE49-F238E27FC236}">
                <a16:creationId xmlns:a16="http://schemas.microsoft.com/office/drawing/2014/main" id="{DA389A50-D3E5-622C-73FE-B9C237907FF0}"/>
              </a:ext>
            </a:extLst>
          </p:cNvPr>
          <p:cNvGrpSpPr/>
          <p:nvPr/>
        </p:nvGrpSpPr>
        <p:grpSpPr>
          <a:xfrm>
            <a:off x="8102293" y="0"/>
            <a:ext cx="4119860" cy="6858000"/>
            <a:chOff x="8111626" y="0"/>
            <a:chExt cx="4119860" cy="6858000"/>
          </a:xfrm>
        </p:grpSpPr>
        <p:sp>
          <p:nvSpPr>
            <p:cNvPr id="11" name="Rectangle 10">
              <a:extLst>
                <a:ext uri="{FF2B5EF4-FFF2-40B4-BE49-F238E27FC236}">
                  <a16:creationId xmlns:a16="http://schemas.microsoft.com/office/drawing/2014/main" id="{BA7CF341-3695-B63B-FFE9-5357EFA9E37E}"/>
                </a:ext>
              </a:extLst>
            </p:cNvPr>
            <p:cNvSpPr/>
            <p:nvPr/>
          </p:nvSpPr>
          <p:spPr>
            <a:xfrm>
              <a:off x="8138159" y="0"/>
              <a:ext cx="4093327" cy="6858000"/>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A5D5D511-07E3-92FF-475E-439846CA44B5}"/>
                </a:ext>
              </a:extLst>
            </p:cNvPr>
            <p:cNvSpPr txBox="1"/>
            <p:nvPr/>
          </p:nvSpPr>
          <p:spPr>
            <a:xfrm>
              <a:off x="9199820" y="135907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3</a:t>
              </a:r>
            </a:p>
          </p:txBody>
        </p:sp>
        <p:sp>
          <p:nvSpPr>
            <p:cNvPr id="17" name="TextBox 16">
              <a:extLst>
                <a:ext uri="{FF2B5EF4-FFF2-40B4-BE49-F238E27FC236}">
                  <a16:creationId xmlns:a16="http://schemas.microsoft.com/office/drawing/2014/main" id="{2BE957E1-1DC9-4D0A-BDB0-9A4648435A36}"/>
                </a:ext>
              </a:extLst>
            </p:cNvPr>
            <p:cNvSpPr txBox="1"/>
            <p:nvPr/>
          </p:nvSpPr>
          <p:spPr>
            <a:xfrm>
              <a:off x="8111626" y="2291179"/>
              <a:ext cx="4069080" cy="3884205"/>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Results</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with ENR</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Polynomial with ENR</a:t>
              </a:r>
            </a:p>
            <a:p>
              <a:pPr algn="ctr">
                <a:lnSpc>
                  <a:spcPct val="200000"/>
                </a:lnSpc>
              </a:pPr>
              <a:r>
                <a:rPr lang="en-US" sz="1600" b="1" dirty="0" err="1">
                  <a:solidFill>
                    <a:schemeClr val="bg1"/>
                  </a:solidFill>
                  <a:latin typeface="Helvetica" panose="020B0604020202020204" pitchFamily="34" charset="0"/>
                  <a:ea typeface="Segoe UI Black" panose="020B0A02040204020203" pitchFamily="34" charset="0"/>
                  <a:cs typeface="Helvetica" panose="020B0604020202020204" pitchFamily="34" charset="0"/>
                </a:rPr>
                <a:t>XGBRegressor</a:t>
              </a: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 Model</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sp>
        <p:nvSpPr>
          <p:cNvPr id="28" name="TextBox 27">
            <a:extLst>
              <a:ext uri="{FF2B5EF4-FFF2-40B4-BE49-F238E27FC236}">
                <a16:creationId xmlns:a16="http://schemas.microsoft.com/office/drawing/2014/main" id="{F5ECED3D-A1BE-E20E-030A-FFD92BF12471}"/>
              </a:ext>
            </a:extLst>
          </p:cNvPr>
          <p:cNvSpPr txBox="1"/>
          <p:nvPr/>
        </p:nvSpPr>
        <p:spPr>
          <a:xfrm>
            <a:off x="5130740" y="-4969066"/>
            <a:ext cx="4842527" cy="1938992"/>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12000" b="1" dirty="0">
                <a:blipFill>
                  <a:blip r:embed="rId3"/>
                  <a:stretch>
                    <a:fillRect/>
                  </a:stretch>
                </a:blipFill>
                <a:latin typeface="Bebas Neue" panose="020B0606020202050201" pitchFamily="34" charset="0"/>
                <a:cs typeface="Helvetica" panose="020B0604020202020204" pitchFamily="34" charset="0"/>
              </a:rPr>
              <a:t>Crystal</a:t>
            </a:r>
          </a:p>
        </p:txBody>
      </p:sp>
      <p:sp>
        <p:nvSpPr>
          <p:cNvPr id="29" name="TextBox 28">
            <a:extLst>
              <a:ext uri="{FF2B5EF4-FFF2-40B4-BE49-F238E27FC236}">
                <a16:creationId xmlns:a16="http://schemas.microsoft.com/office/drawing/2014/main" id="{6915A5BB-F1A9-37F7-77E8-B6A39779D80E}"/>
              </a:ext>
            </a:extLst>
          </p:cNvPr>
          <p:cNvSpPr txBox="1"/>
          <p:nvPr/>
        </p:nvSpPr>
        <p:spPr>
          <a:xfrm>
            <a:off x="5153600" y="-3659570"/>
            <a:ext cx="6110530" cy="1477328"/>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9000" b="1" dirty="0">
                <a:blipFill>
                  <a:blip r:embed="rId3"/>
                  <a:stretch>
                    <a:fillRect/>
                  </a:stretch>
                </a:blipFill>
                <a:latin typeface="Bebas Neue" panose="020B0606020202050201" pitchFamily="34" charset="0"/>
                <a:cs typeface="Helvetica" panose="020B0604020202020204" pitchFamily="34" charset="0"/>
              </a:rPr>
              <a:t>Classification</a:t>
            </a:r>
          </a:p>
        </p:txBody>
      </p:sp>
      <mc:AlternateContent xmlns:mc="http://schemas.openxmlformats.org/markup-compatibility/2006">
        <mc:Choice xmlns:am3d="http://schemas.microsoft.com/office/drawing/2017/model3d" Requires="am3d">
          <p:graphicFrame>
            <p:nvGraphicFramePr>
              <p:cNvPr id="30" name="3D Model 29">
                <a:extLst>
                  <a:ext uri="{FF2B5EF4-FFF2-40B4-BE49-F238E27FC236}">
                    <a16:creationId xmlns:a16="http://schemas.microsoft.com/office/drawing/2014/main" id="{FE3BBD63-5E83-1C4E-C044-2E187D0CB99D}"/>
                  </a:ext>
                </a:extLst>
              </p:cNvPr>
              <p:cNvGraphicFramePr>
                <a:graphicFrameLocks noChangeAspect="1"/>
              </p:cNvGraphicFramePr>
              <p:nvPr>
                <p:extLst>
                  <p:ext uri="{D42A27DB-BD31-4B8C-83A1-F6EECF244321}">
                    <p14:modId xmlns:p14="http://schemas.microsoft.com/office/powerpoint/2010/main" val="2942508964"/>
                  </p:ext>
                </p:extLst>
              </p:nvPr>
            </p:nvGraphicFramePr>
            <p:xfrm>
              <a:off x="2084747" y="-6117148"/>
              <a:ext cx="2684792" cy="5103010"/>
            </p:xfrm>
            <a:graphic>
              <a:graphicData uri="http://schemas.microsoft.com/office/drawing/2017/model3d">
                <am3d:model3d r:embed="rId4">
                  <am3d:spPr>
                    <a:xfrm>
                      <a:off x="0" y="0"/>
                      <a:ext cx="2684792" cy="5103010"/>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5514290" ay="4837157" az="-5515885"/>
                    <am3d:postTrans dx="0" dy="0" dz="0"/>
                  </am3d:trans>
                  <am3d:raster rName="Office3DRenderer" rVer="16.0.8326">
                    <am3d:blip r:embed="rId5"/>
                  </am3d:raster>
                  <am3d:objViewport viewportSz="666437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0" name="3D Model 29">
                <a:extLst>
                  <a:ext uri="{FF2B5EF4-FFF2-40B4-BE49-F238E27FC236}">
                    <a16:creationId xmlns:a16="http://schemas.microsoft.com/office/drawing/2014/main" id="{FE3BBD63-5E83-1C4E-C044-2E187D0CB99D}"/>
                  </a:ext>
                </a:extLst>
              </p:cNvPr>
              <p:cNvPicPr>
                <a:picLocks noGrp="1" noRot="1" noChangeAspect="1" noMove="1" noResize="1" noEditPoints="1" noAdjustHandles="1" noChangeArrowheads="1" noChangeShapeType="1" noCrop="1"/>
              </p:cNvPicPr>
              <p:nvPr/>
            </p:nvPicPr>
            <p:blipFill>
              <a:blip r:embed="rId5"/>
              <a:stretch>
                <a:fillRect/>
              </a:stretch>
            </p:blipFill>
            <p:spPr>
              <a:xfrm>
                <a:off x="2084747" y="-6117148"/>
                <a:ext cx="2684792" cy="5103010"/>
              </a:xfrm>
              <a:prstGeom prst="rect">
                <a:avLst/>
              </a:prstGeom>
            </p:spPr>
          </p:pic>
        </mc:Fallback>
      </mc:AlternateContent>
      <p:sp>
        <p:nvSpPr>
          <p:cNvPr id="31" name="TextBox 30">
            <a:extLst>
              <a:ext uri="{FF2B5EF4-FFF2-40B4-BE49-F238E27FC236}">
                <a16:creationId xmlns:a16="http://schemas.microsoft.com/office/drawing/2014/main" id="{8AB22C57-8BD6-7CE5-E64A-027CA8911CE8}"/>
              </a:ext>
            </a:extLst>
          </p:cNvPr>
          <p:cNvSpPr txBox="1"/>
          <p:nvPr/>
        </p:nvSpPr>
        <p:spPr>
          <a:xfrm>
            <a:off x="5241444" y="-2462960"/>
            <a:ext cx="2999789" cy="280718"/>
          </a:xfrm>
          <a:prstGeom prst="rect">
            <a:avLst/>
          </a:prstGeom>
          <a:noFill/>
        </p:spPr>
        <p:txBody>
          <a:bodyPr wrap="square" rtlCol="0">
            <a:spAutoFit/>
          </a:bodyPr>
          <a:lstStyle/>
          <a:p>
            <a:pPr>
              <a:lnSpc>
                <a:spcPct val="150000"/>
              </a:lnSpc>
            </a:pPr>
            <a:r>
              <a:rPr lang="en-US" sz="900" b="1" dirty="0">
                <a:blipFill>
                  <a:blip r:embed="rId6"/>
                  <a:stretch>
                    <a:fillRect/>
                  </a:stretch>
                </a:blipFill>
                <a:latin typeface="Bodoni MT" panose="02070603080606020203" pitchFamily="18" charset="0"/>
              </a:rPr>
              <a:t>Myles Grant     Jaden Park</a:t>
            </a:r>
          </a:p>
        </p:txBody>
      </p:sp>
      <p:sp>
        <p:nvSpPr>
          <p:cNvPr id="32" name="TextBox 31">
            <a:extLst>
              <a:ext uri="{FF2B5EF4-FFF2-40B4-BE49-F238E27FC236}">
                <a16:creationId xmlns:a16="http://schemas.microsoft.com/office/drawing/2014/main" id="{4E569765-135D-5229-1457-613B19195871}"/>
              </a:ext>
            </a:extLst>
          </p:cNvPr>
          <p:cNvSpPr txBox="1"/>
          <p:nvPr/>
        </p:nvSpPr>
        <p:spPr>
          <a:xfrm>
            <a:off x="5241446" y="-2644998"/>
            <a:ext cx="4069959" cy="322589"/>
          </a:xfrm>
          <a:prstGeom prst="rect">
            <a:avLst/>
          </a:prstGeom>
          <a:noFill/>
        </p:spPr>
        <p:txBody>
          <a:bodyPr wrap="square" rtlCol="0">
            <a:spAutoFit/>
          </a:bodyPr>
          <a:lstStyle/>
          <a:p>
            <a:pPr>
              <a:lnSpc>
                <a:spcPct val="150000"/>
              </a:lnSpc>
            </a:pPr>
            <a:r>
              <a:rPr lang="en-US" sz="1100" b="1" dirty="0">
                <a:blipFill>
                  <a:blip r:embed="rId3"/>
                  <a:stretch>
                    <a:fillRect/>
                  </a:stretch>
                </a:blipFill>
                <a:latin typeface="Bodoni MT" panose="02070603080606020203" pitchFamily="18" charset="0"/>
              </a:rPr>
              <a:t>CSCI2291 SPRING 2025 FINAL PROJECT</a:t>
            </a:r>
          </a:p>
        </p:txBody>
      </p:sp>
    </p:spTree>
    <p:extLst>
      <p:ext uri="{BB962C8B-B14F-4D97-AF65-F5344CB8AC3E}">
        <p14:creationId xmlns:p14="http://schemas.microsoft.com/office/powerpoint/2010/main" val="326968847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 repeatCount="indefinite" fill="hold" nodeType="withEffect">
                                  <p:stCondLst>
                                    <p:cond delay="0"/>
                                  </p:stCondLst>
                                  <p:childTnLst>
                                    <p:animRot by="21600000">
                                      <p:cBhvr>
                                        <p:cTn id="6" dur="20000" fill="hold"/>
                                        <p:tgtEl>
                                          <p:spTgt spid="30"/>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3636A-E612-F05F-6B05-C9064533F92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996E7A5-F9DE-9434-DCB7-B362E3D0C7C9}"/>
              </a:ext>
            </a:extLst>
          </p:cNvPr>
          <p:cNvSpPr txBox="1"/>
          <p:nvPr/>
        </p:nvSpPr>
        <p:spPr>
          <a:xfrm>
            <a:off x="524042" y="299452"/>
            <a:ext cx="3721768" cy="369332"/>
          </a:xfrm>
          <a:prstGeom prst="rect">
            <a:avLst/>
          </a:prstGeom>
          <a:noFill/>
        </p:spPr>
        <p:txBody>
          <a:bodyPr wrap="square" rtlCol="0">
            <a:spAutoFit/>
          </a:bodyPr>
          <a:lstStyle/>
          <a:p>
            <a:r>
              <a:rPr lang="en-US" dirty="0"/>
              <a:t>Goal</a:t>
            </a:r>
          </a:p>
        </p:txBody>
      </p:sp>
      <p:sp>
        <p:nvSpPr>
          <p:cNvPr id="3" name="TextBox 2">
            <a:extLst>
              <a:ext uri="{FF2B5EF4-FFF2-40B4-BE49-F238E27FC236}">
                <a16:creationId xmlns:a16="http://schemas.microsoft.com/office/drawing/2014/main" id="{ACDEE2F3-D05E-9017-22B3-FD0794E6810E}"/>
              </a:ext>
            </a:extLst>
          </p:cNvPr>
          <p:cNvSpPr txBox="1"/>
          <p:nvPr/>
        </p:nvSpPr>
        <p:spPr>
          <a:xfrm>
            <a:off x="2384926" y="1720840"/>
            <a:ext cx="6165516" cy="3416320"/>
          </a:xfrm>
          <a:prstGeom prst="rect">
            <a:avLst/>
          </a:prstGeom>
          <a:noFill/>
        </p:spPr>
        <p:txBody>
          <a:bodyPr wrap="square" rtlCol="0">
            <a:spAutoFit/>
          </a:bodyPr>
          <a:lstStyle/>
          <a:p>
            <a:r>
              <a:rPr lang="en-US" dirty="0"/>
              <a:t>Predict crystal structure from properties of material</a:t>
            </a:r>
          </a:p>
          <a:p>
            <a:endParaRPr lang="en-US" dirty="0"/>
          </a:p>
          <a:p>
            <a:r>
              <a:rPr lang="en-US" dirty="0"/>
              <a:t>Materials are fundamental to everything: infrastructure, energy, computation, medicine, research, general quality of life </a:t>
            </a:r>
          </a:p>
          <a:p>
            <a:endParaRPr lang="en-US" dirty="0"/>
          </a:p>
          <a:p>
            <a:endParaRPr lang="en-US" dirty="0"/>
          </a:p>
          <a:p>
            <a:r>
              <a:rPr lang="en-US" dirty="0"/>
              <a:t>There are about 300k known materials today both natural and man made</a:t>
            </a:r>
          </a:p>
          <a:p>
            <a:endParaRPr lang="en-US" dirty="0"/>
          </a:p>
          <a:p>
            <a:r>
              <a:rPr lang="en-US" dirty="0"/>
              <a:t>Searching and also finding new materials are paramount to engineering new solutions in all facets of life</a:t>
            </a:r>
          </a:p>
        </p:txBody>
      </p:sp>
    </p:spTree>
    <p:extLst>
      <p:ext uri="{BB962C8B-B14F-4D97-AF65-F5344CB8AC3E}">
        <p14:creationId xmlns:p14="http://schemas.microsoft.com/office/powerpoint/2010/main" val="2941094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044C6E-D4BD-ADB6-CFEC-903E38FA9B57}"/>
              </a:ext>
            </a:extLst>
          </p:cNvPr>
          <p:cNvSpPr txBox="1"/>
          <p:nvPr/>
        </p:nvSpPr>
        <p:spPr>
          <a:xfrm>
            <a:off x="630989" y="240632"/>
            <a:ext cx="3721768" cy="369332"/>
          </a:xfrm>
          <a:prstGeom prst="rect">
            <a:avLst/>
          </a:prstGeom>
          <a:noFill/>
        </p:spPr>
        <p:txBody>
          <a:bodyPr wrap="square" rtlCol="0">
            <a:spAutoFit/>
          </a:bodyPr>
          <a:lstStyle/>
          <a:p>
            <a:r>
              <a:rPr lang="en-US" dirty="0"/>
              <a:t>Crystals</a:t>
            </a:r>
          </a:p>
        </p:txBody>
      </p:sp>
      <p:pic>
        <p:nvPicPr>
          <p:cNvPr id="1029" name="Picture 5">
            <a:extLst>
              <a:ext uri="{FF2B5EF4-FFF2-40B4-BE49-F238E27FC236}">
                <a16:creationId xmlns:a16="http://schemas.microsoft.com/office/drawing/2014/main" id="{D150DA23-3C65-F447-25A1-8D740F464E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69494" y="2920728"/>
            <a:ext cx="4953000" cy="3590925"/>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a:extLst>
              <a:ext uri="{FF2B5EF4-FFF2-40B4-BE49-F238E27FC236}">
                <a16:creationId xmlns:a16="http://schemas.microsoft.com/office/drawing/2014/main" id="{E9CBAB8C-BDF6-89DD-67B2-0ABD2E9D1E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2010" y="3223323"/>
            <a:ext cx="4876800" cy="28384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32FB602-A0EB-CD95-89F1-C77D5A5F04C7}"/>
              </a:ext>
            </a:extLst>
          </p:cNvPr>
          <p:cNvSpPr txBox="1"/>
          <p:nvPr/>
        </p:nvSpPr>
        <p:spPr>
          <a:xfrm>
            <a:off x="926863" y="609964"/>
            <a:ext cx="6851787" cy="2308324"/>
          </a:xfrm>
          <a:prstGeom prst="rect">
            <a:avLst/>
          </a:prstGeom>
          <a:noFill/>
        </p:spPr>
        <p:txBody>
          <a:bodyPr wrap="square" rtlCol="0">
            <a:spAutoFit/>
          </a:bodyPr>
          <a:lstStyle/>
          <a:p>
            <a:r>
              <a:rPr lang="en-US" dirty="0"/>
              <a:t>The solid state of materials is one we interact the most with, and can be split into two categories: amorphous and crystalline</a:t>
            </a:r>
          </a:p>
          <a:p>
            <a:endParaRPr lang="en-US" dirty="0"/>
          </a:p>
          <a:p>
            <a:r>
              <a:rPr lang="en-US" dirty="0"/>
              <a:t>crystals are defined as a solid material with a repeating structure. </a:t>
            </a:r>
          </a:p>
          <a:p>
            <a:endParaRPr lang="en-US" dirty="0"/>
          </a:p>
          <a:p>
            <a:r>
              <a:rPr lang="en-US" dirty="0"/>
              <a:t>This means that we can define a unit cell (like a </a:t>
            </a:r>
            <a:r>
              <a:rPr lang="en-US" dirty="0" err="1"/>
              <a:t>lego</a:t>
            </a:r>
            <a:r>
              <a:rPr lang="en-US" dirty="0"/>
              <a:t> block) with side length and angles that remain constant and can describe the whole structure with only the translation operation</a:t>
            </a:r>
          </a:p>
        </p:txBody>
      </p:sp>
    </p:spTree>
    <p:extLst>
      <p:ext uri="{BB962C8B-B14F-4D97-AF65-F5344CB8AC3E}">
        <p14:creationId xmlns:p14="http://schemas.microsoft.com/office/powerpoint/2010/main" val="1411305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4D1D20D-3E8F-B490-BC73-85EEAFBA3F75}"/>
                  </a:ext>
                </a:extLst>
              </p:cNvPr>
              <p:cNvGraphicFramePr>
                <a:graphicFrameLocks noChangeAspect="1"/>
              </p:cNvGraphicFramePr>
              <p:nvPr>
                <p:extLst>
                  <p:ext uri="{D42A27DB-BD31-4B8C-83A1-F6EECF244321}">
                    <p14:modId xmlns:p14="http://schemas.microsoft.com/office/powerpoint/2010/main" val="423078937"/>
                  </p:ext>
                </p:extLst>
              </p:nvPr>
            </p:nvGraphicFramePr>
            <p:xfrm>
              <a:off x="941837" y="937503"/>
              <a:ext cx="3037882" cy="4066381"/>
            </p:xfrm>
            <a:graphic>
              <a:graphicData uri="http://schemas.microsoft.com/office/drawing/2017/model3d">
                <am3d:model3d r:embed="rId2">
                  <am3d:spPr>
                    <a:xfrm>
                      <a:off x="0" y="0"/>
                      <a:ext cx="3037882" cy="4066381"/>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2099449" ay="3047950" az="-1708614"/>
                    <am3d:postTrans dx="0" dy="0" dz="0"/>
                  </am3d:trans>
                  <am3d:raster rName="Office3DRenderer" rVer="16.0.8326">
                    <am3d:blip r:embed="rId3"/>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4D1D20D-3E8F-B490-BC73-85EEAFBA3F75}"/>
                  </a:ext>
                </a:extLst>
              </p:cNvPr>
              <p:cNvPicPr>
                <a:picLocks noGrp="1" noRot="1" noChangeAspect="1" noMove="1" noResize="1" noEditPoints="1" noAdjustHandles="1" noChangeArrowheads="1" noChangeShapeType="1" noCrop="1"/>
              </p:cNvPicPr>
              <p:nvPr/>
            </p:nvPicPr>
            <p:blipFill>
              <a:blip r:embed="rId3"/>
              <a:stretch>
                <a:fillRect/>
              </a:stretch>
            </p:blipFill>
            <p:spPr>
              <a:xfrm>
                <a:off x="941837" y="937503"/>
                <a:ext cx="3037882" cy="406638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B3D3ABD2-B563-A5B6-F5DC-ADAACD11B3AA}"/>
                  </a:ext>
                </a:extLst>
              </p:cNvPr>
              <p:cNvGraphicFramePr>
                <a:graphicFrameLocks noChangeAspect="1"/>
              </p:cNvGraphicFramePr>
              <p:nvPr>
                <p:extLst>
                  <p:ext uri="{D42A27DB-BD31-4B8C-83A1-F6EECF244321}">
                    <p14:modId xmlns:p14="http://schemas.microsoft.com/office/powerpoint/2010/main" val="1421665556"/>
                  </p:ext>
                </p:extLst>
              </p:nvPr>
            </p:nvGraphicFramePr>
            <p:xfrm>
              <a:off x="4332945" y="1802128"/>
              <a:ext cx="2223125" cy="2337132"/>
            </p:xfrm>
            <a:graphic>
              <a:graphicData uri="http://schemas.microsoft.com/office/drawing/2017/model3d">
                <am3d:model3d r:embed="rId4">
                  <am3d:spPr>
                    <a:xfrm>
                      <a:off x="0" y="0"/>
                      <a:ext cx="2223125" cy="2337132"/>
                    </a:xfrm>
                    <a:prstGeom prst="rect">
                      <a:avLst/>
                    </a:prstGeom>
                  </am3d:spPr>
                  <am3d:camera>
                    <am3d:pos x="0" y="0" z="81469202"/>
                    <am3d:up dx="0" dy="36000000" dz="0"/>
                    <am3d:lookAt x="0" y="0" z="0"/>
                    <am3d:perspective fov="2700000"/>
                  </am3d:camera>
                  <am3d:trans>
                    <am3d:meterPerModelUnit n="209731" d="1000000"/>
                    <am3d:preTrans dx="-12654361" dy="-12654361" dz="12654359"/>
                    <am3d:scale>
                      <am3d:sx n="1000000" d="1000000"/>
                      <am3d:sy n="1000000" d="1000000"/>
                      <am3d:sz n="1000000" d="1000000"/>
                    </am3d:scale>
                    <am3d:rot ax="959155" ay="3105461" az="760818"/>
                    <am3d:postTrans dx="0" dy="0" dz="0"/>
                  </am3d:trans>
                  <am3d:raster rName="Office3DRenderer" rVer="16.0.8326">
                    <am3d:blip r:embed="rId5"/>
                  </am3d:raster>
                  <am3d:objViewport viewportSz="292616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B3D3ABD2-B563-A5B6-F5DC-ADAACD11B3AA}"/>
                  </a:ext>
                </a:extLst>
              </p:cNvPr>
              <p:cNvPicPr>
                <a:picLocks noGrp="1" noRot="1" noChangeAspect="1" noMove="1" noResize="1" noEditPoints="1" noAdjustHandles="1" noChangeArrowheads="1" noChangeShapeType="1" noCrop="1"/>
              </p:cNvPicPr>
              <p:nvPr/>
            </p:nvPicPr>
            <p:blipFill>
              <a:blip r:embed="rId5"/>
              <a:stretch>
                <a:fillRect/>
              </a:stretch>
            </p:blipFill>
            <p:spPr>
              <a:xfrm>
                <a:off x="4332945" y="1802128"/>
                <a:ext cx="2223125" cy="233713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0" name="3D Model 9">
                <a:extLst>
                  <a:ext uri="{FF2B5EF4-FFF2-40B4-BE49-F238E27FC236}">
                    <a16:creationId xmlns:a16="http://schemas.microsoft.com/office/drawing/2014/main" id="{D9792178-9340-2CDE-5DFE-322261037DE1}"/>
                  </a:ext>
                </a:extLst>
              </p:cNvPr>
              <p:cNvGraphicFramePr>
                <a:graphicFrameLocks noChangeAspect="1"/>
              </p:cNvGraphicFramePr>
              <p:nvPr>
                <p:extLst>
                  <p:ext uri="{D42A27DB-BD31-4B8C-83A1-F6EECF244321}">
                    <p14:modId xmlns:p14="http://schemas.microsoft.com/office/powerpoint/2010/main" val="3063702710"/>
                  </p:ext>
                </p:extLst>
              </p:nvPr>
            </p:nvGraphicFramePr>
            <p:xfrm>
              <a:off x="7926587" y="1678543"/>
              <a:ext cx="3304529" cy="3304530"/>
            </p:xfrm>
            <a:graphic>
              <a:graphicData uri="http://schemas.microsoft.com/office/drawing/2017/model3d">
                <am3d:model3d r:embed="rId6">
                  <am3d:spPr>
                    <a:xfrm>
                      <a:off x="0" y="0"/>
                      <a:ext cx="3304529" cy="3304530"/>
                    </a:xfrm>
                    <a:prstGeom prst="rect">
                      <a:avLst/>
                    </a:prstGeom>
                  </am3d:spPr>
                  <am3d:camera>
                    <am3d:pos x="0" y="0" z="81469202"/>
                    <am3d:up dx="0" dy="36000000" dz="0"/>
                    <am3d:lookAt x="0" y="0" z="0"/>
                    <am3d:perspective fov="2700000"/>
                  </am3d:camera>
                  <am3d:trans>
                    <am3d:meterPerModelUnit n="82921" d="1000000"/>
                    <am3d:preTrans dx="-8408935" dy="-8408935" dz="8408935"/>
                    <am3d:scale>
                      <am3d:sx n="1000000" d="1000000"/>
                      <am3d:sy n="1000000" d="1000000"/>
                      <am3d:sz n="1000000" d="1000000"/>
                    </am3d:scale>
                    <am3d:rot/>
                    <am3d:postTrans dx="0" dy="0" dz="0"/>
                  </am3d:trans>
                  <am3d:raster rName="Office3DRenderer" rVer="16.0.8326">
                    <am3d:blip r:embed="rId7"/>
                  </am3d:raster>
                  <am3d:objViewport viewportSz="541866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a:extLst>
                  <a:ext uri="{FF2B5EF4-FFF2-40B4-BE49-F238E27FC236}">
                    <a16:creationId xmlns:a16="http://schemas.microsoft.com/office/drawing/2014/main" id="{D9792178-9340-2CDE-5DFE-322261037DE1}"/>
                  </a:ext>
                </a:extLst>
              </p:cNvPr>
              <p:cNvPicPr>
                <a:picLocks noGrp="1" noRot="1" noChangeAspect="1" noMove="1" noResize="1" noEditPoints="1" noAdjustHandles="1" noChangeArrowheads="1" noChangeShapeType="1" noCrop="1"/>
              </p:cNvPicPr>
              <p:nvPr/>
            </p:nvPicPr>
            <p:blipFill>
              <a:blip r:embed="rId7"/>
              <a:stretch>
                <a:fillRect/>
              </a:stretch>
            </p:blipFill>
            <p:spPr>
              <a:xfrm>
                <a:off x="7926587" y="1678543"/>
                <a:ext cx="3304529" cy="3304530"/>
              </a:xfrm>
              <a:prstGeom prst="rect">
                <a:avLst/>
              </a:prstGeom>
            </p:spPr>
          </p:pic>
        </mc:Fallback>
      </mc:AlternateContent>
    </p:spTree>
    <p:extLst>
      <p:ext uri="{BB962C8B-B14F-4D97-AF65-F5344CB8AC3E}">
        <p14:creationId xmlns:p14="http://schemas.microsoft.com/office/powerpoint/2010/main" val="32342797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A6B321-8E7F-0CA2-04B0-B7A111B3CD62}"/>
              </a:ext>
            </a:extLst>
          </p:cNvPr>
          <p:cNvSpPr txBox="1"/>
          <p:nvPr/>
        </p:nvSpPr>
        <p:spPr>
          <a:xfrm>
            <a:off x="1632419" y="926674"/>
            <a:ext cx="5179554" cy="646331"/>
          </a:xfrm>
          <a:prstGeom prst="rect">
            <a:avLst/>
          </a:prstGeom>
          <a:noFill/>
        </p:spPr>
        <p:txBody>
          <a:bodyPr wrap="square" rtlCol="0">
            <a:spAutoFit/>
          </a:bodyPr>
          <a:lstStyle/>
          <a:p>
            <a:r>
              <a:rPr lang="en-US" dirty="0"/>
              <a:t>Properties and can we use data science to predict possible lattice constants for desired properties</a:t>
            </a:r>
          </a:p>
        </p:txBody>
      </p:sp>
    </p:spTree>
    <p:extLst>
      <p:ext uri="{BB962C8B-B14F-4D97-AF65-F5344CB8AC3E}">
        <p14:creationId xmlns:p14="http://schemas.microsoft.com/office/powerpoint/2010/main" val="3276425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CFEAB-C5C5-1F02-DF14-643C0C20839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F511208-5039-B5CC-864A-6E7D69B11DE5}"/>
              </a:ext>
            </a:extLst>
          </p:cNvPr>
          <p:cNvSpPr txBox="1"/>
          <p:nvPr/>
        </p:nvSpPr>
        <p:spPr>
          <a:xfrm>
            <a:off x="4528251" y="1039150"/>
            <a:ext cx="3721768" cy="369332"/>
          </a:xfrm>
          <a:prstGeom prst="rect">
            <a:avLst/>
          </a:prstGeom>
          <a:noFill/>
        </p:spPr>
        <p:txBody>
          <a:bodyPr wrap="square" rtlCol="0">
            <a:spAutoFit/>
          </a:bodyPr>
          <a:lstStyle/>
          <a:p>
            <a:r>
              <a:rPr lang="en-US" dirty="0"/>
              <a:t>Database	</a:t>
            </a:r>
          </a:p>
        </p:txBody>
      </p:sp>
      <p:sp>
        <p:nvSpPr>
          <p:cNvPr id="3" name="TextBox 2">
            <a:extLst>
              <a:ext uri="{FF2B5EF4-FFF2-40B4-BE49-F238E27FC236}">
                <a16:creationId xmlns:a16="http://schemas.microsoft.com/office/drawing/2014/main" id="{8D648C00-C869-FD83-67B9-CE32372D7B73}"/>
              </a:ext>
            </a:extLst>
          </p:cNvPr>
          <p:cNvSpPr txBox="1"/>
          <p:nvPr/>
        </p:nvSpPr>
        <p:spPr>
          <a:xfrm>
            <a:off x="6956924" y="1904937"/>
            <a:ext cx="4144209" cy="4524315"/>
          </a:xfrm>
          <a:prstGeom prst="rect">
            <a:avLst/>
          </a:prstGeom>
          <a:noFill/>
        </p:spPr>
        <p:txBody>
          <a:bodyPr wrap="square" rtlCol="0">
            <a:spAutoFit/>
          </a:bodyPr>
          <a:lstStyle/>
          <a:p>
            <a:pPr>
              <a:buNone/>
            </a:pPr>
            <a:r>
              <a:rPr lang="en-US" b="0" dirty="0">
                <a:effectLst/>
              </a:rPr>
              <a:t>Unique id of the material</a:t>
            </a:r>
          </a:p>
          <a:p>
            <a:pPr>
              <a:buNone/>
            </a:pPr>
            <a:r>
              <a:rPr lang="en-US" dirty="0"/>
              <a:t>Chemical formula</a:t>
            </a:r>
          </a:p>
          <a:p>
            <a:pPr>
              <a:buNone/>
            </a:pPr>
            <a:r>
              <a:rPr lang="en-US" b="0" dirty="0">
                <a:effectLst/>
              </a:rPr>
              <a:t>Elements in the crystal</a:t>
            </a:r>
          </a:p>
          <a:p>
            <a:pPr>
              <a:buNone/>
            </a:pPr>
            <a:r>
              <a:rPr lang="en-US" dirty="0"/>
              <a:t>Number of elements</a:t>
            </a:r>
          </a:p>
          <a:p>
            <a:pPr>
              <a:buNone/>
            </a:pPr>
            <a:r>
              <a:rPr lang="en-US" b="0" dirty="0">
                <a:effectLst/>
              </a:rPr>
              <a:t>Band gap – conductivity of material</a:t>
            </a:r>
          </a:p>
          <a:p>
            <a:pPr>
              <a:buNone/>
            </a:pPr>
            <a:r>
              <a:rPr lang="en-US" dirty="0"/>
              <a:t>Mass Density </a:t>
            </a:r>
          </a:p>
          <a:p>
            <a:pPr>
              <a:buNone/>
            </a:pPr>
            <a:r>
              <a:rPr lang="en-US" b="0" dirty="0">
                <a:effectLst/>
              </a:rPr>
              <a:t>Formation energy – energy released/absorbed during formation</a:t>
            </a:r>
          </a:p>
          <a:p>
            <a:pPr>
              <a:buNone/>
            </a:pPr>
            <a:r>
              <a:rPr lang="en-US" b="0" dirty="0">
                <a:effectLst/>
              </a:rPr>
              <a:t>Lowest energy above convex hull (stability of material)</a:t>
            </a:r>
          </a:p>
          <a:p>
            <a:pPr>
              <a:buNone/>
            </a:pPr>
            <a:r>
              <a:rPr lang="en-US" dirty="0"/>
              <a:t>Bulk modulus – resistivity to stress</a:t>
            </a:r>
          </a:p>
          <a:p>
            <a:pPr>
              <a:buNone/>
            </a:pPr>
            <a:r>
              <a:rPr lang="en-US" b="0" dirty="0">
                <a:effectLst/>
              </a:rPr>
              <a:t>Shear modulus – resistivity to shear</a:t>
            </a:r>
          </a:p>
          <a:p>
            <a:pPr>
              <a:buNone/>
            </a:pPr>
            <a:r>
              <a:rPr lang="en-US" dirty="0"/>
              <a:t>Volume</a:t>
            </a:r>
          </a:p>
          <a:p>
            <a:pPr>
              <a:buNone/>
            </a:pPr>
            <a:r>
              <a:rPr lang="en-US" b="0" dirty="0" err="1">
                <a:effectLst/>
              </a:rPr>
              <a:t>Nsites</a:t>
            </a:r>
            <a:r>
              <a:rPr lang="en-US" b="0" dirty="0">
                <a:effectLst/>
              </a:rPr>
              <a:t> - </a:t>
            </a:r>
          </a:p>
          <a:p>
            <a:pPr>
              <a:buNone/>
            </a:pPr>
            <a:r>
              <a:rPr lang="en-US" dirty="0"/>
              <a:t>Total magnetization</a:t>
            </a:r>
          </a:p>
          <a:p>
            <a:pPr>
              <a:buNone/>
            </a:pPr>
            <a:r>
              <a:rPr lang="en-US" b="0" dirty="0">
                <a:effectLst/>
              </a:rPr>
              <a:t>Lattice constants</a:t>
            </a:r>
          </a:p>
        </p:txBody>
      </p:sp>
      <p:sp>
        <p:nvSpPr>
          <p:cNvPr id="5" name="TextBox 4">
            <a:extLst>
              <a:ext uri="{FF2B5EF4-FFF2-40B4-BE49-F238E27FC236}">
                <a16:creationId xmlns:a16="http://schemas.microsoft.com/office/drawing/2014/main" id="{1AFB385C-126F-E046-C078-3581FD458EED}"/>
              </a:ext>
            </a:extLst>
          </p:cNvPr>
          <p:cNvSpPr txBox="1"/>
          <p:nvPr/>
        </p:nvSpPr>
        <p:spPr>
          <a:xfrm>
            <a:off x="572168" y="1707085"/>
            <a:ext cx="4144210" cy="923330"/>
          </a:xfrm>
          <a:prstGeom prst="rect">
            <a:avLst/>
          </a:prstGeom>
          <a:noFill/>
        </p:spPr>
        <p:txBody>
          <a:bodyPr wrap="square" rtlCol="0">
            <a:spAutoFit/>
          </a:bodyPr>
          <a:lstStyle/>
          <a:p>
            <a:r>
              <a:rPr lang="en-US" dirty="0"/>
              <a:t>Materials Project Database</a:t>
            </a:r>
          </a:p>
          <a:p>
            <a:endParaRPr lang="en-US" dirty="0"/>
          </a:p>
          <a:p>
            <a:endParaRPr lang="en-US" dirty="0"/>
          </a:p>
        </p:txBody>
      </p:sp>
      <p:sp>
        <p:nvSpPr>
          <p:cNvPr id="6" name="TextBox 5">
            <a:extLst>
              <a:ext uri="{FF2B5EF4-FFF2-40B4-BE49-F238E27FC236}">
                <a16:creationId xmlns:a16="http://schemas.microsoft.com/office/drawing/2014/main" id="{F58C1459-D5EF-E146-B2A2-CD51CBAF7653}"/>
              </a:ext>
            </a:extLst>
          </p:cNvPr>
          <p:cNvSpPr txBox="1"/>
          <p:nvPr/>
        </p:nvSpPr>
        <p:spPr>
          <a:xfrm>
            <a:off x="3374192" y="1841375"/>
            <a:ext cx="3721768" cy="3970318"/>
          </a:xfrm>
          <a:prstGeom prst="rect">
            <a:avLst/>
          </a:prstGeom>
          <a:noFill/>
        </p:spPr>
        <p:txBody>
          <a:bodyPr wrap="square" rtlCol="0">
            <a:spAutoFit/>
          </a:bodyPr>
          <a:lstStyle/>
          <a:p>
            <a:pPr>
              <a:buNone/>
            </a:pPr>
            <a:r>
              <a:rPr lang="en-US" b="0" dirty="0" err="1">
                <a:effectLst/>
              </a:rPr>
              <a:t>material_id</a:t>
            </a:r>
            <a:endParaRPr lang="en-US" b="0" dirty="0">
              <a:effectLst/>
            </a:endParaRPr>
          </a:p>
          <a:p>
            <a:pPr>
              <a:buNone/>
            </a:pPr>
            <a:r>
              <a:rPr lang="en-US" b="0" dirty="0" err="1">
                <a:effectLst/>
              </a:rPr>
              <a:t>formula_pretty</a:t>
            </a:r>
            <a:endParaRPr lang="en-US" b="0" dirty="0">
              <a:effectLst/>
            </a:endParaRPr>
          </a:p>
          <a:p>
            <a:pPr>
              <a:buNone/>
            </a:pPr>
            <a:r>
              <a:rPr lang="en-US" b="0" dirty="0">
                <a:effectLst/>
              </a:rPr>
              <a:t>elements</a:t>
            </a:r>
          </a:p>
          <a:p>
            <a:pPr>
              <a:buNone/>
            </a:pPr>
            <a:r>
              <a:rPr lang="en-US" b="0" dirty="0" err="1">
                <a:effectLst/>
              </a:rPr>
              <a:t>nelements</a:t>
            </a:r>
            <a:endParaRPr lang="en-US" b="0" dirty="0">
              <a:effectLst/>
            </a:endParaRPr>
          </a:p>
          <a:p>
            <a:pPr>
              <a:buNone/>
            </a:pPr>
            <a:r>
              <a:rPr lang="en-US" b="0" dirty="0" err="1">
                <a:effectLst/>
              </a:rPr>
              <a:t>band_gap</a:t>
            </a:r>
            <a:endParaRPr lang="en-US" b="0" dirty="0">
              <a:effectLst/>
            </a:endParaRPr>
          </a:p>
          <a:p>
            <a:pPr>
              <a:buNone/>
            </a:pPr>
            <a:r>
              <a:rPr lang="en-US" b="0" dirty="0">
                <a:effectLst/>
              </a:rPr>
              <a:t>density</a:t>
            </a:r>
          </a:p>
          <a:p>
            <a:pPr>
              <a:buNone/>
            </a:pPr>
            <a:r>
              <a:rPr lang="en-US" b="0" dirty="0" err="1">
                <a:effectLst/>
              </a:rPr>
              <a:t>formation_energy_per_atom</a:t>
            </a:r>
            <a:endParaRPr lang="en-US" b="0" dirty="0">
              <a:effectLst/>
            </a:endParaRPr>
          </a:p>
          <a:p>
            <a:pPr>
              <a:buNone/>
            </a:pPr>
            <a:r>
              <a:rPr lang="en-US" b="0" dirty="0" err="1">
                <a:effectLst/>
              </a:rPr>
              <a:t>energy_above_hull</a:t>
            </a:r>
            <a:endParaRPr lang="en-US" dirty="0"/>
          </a:p>
          <a:p>
            <a:pPr>
              <a:buNone/>
            </a:pPr>
            <a:r>
              <a:rPr lang="en-US" b="0" dirty="0" err="1">
                <a:effectLst/>
              </a:rPr>
              <a:t>bulk_modulus</a:t>
            </a:r>
            <a:endParaRPr lang="en-US" b="0" dirty="0">
              <a:effectLst/>
            </a:endParaRPr>
          </a:p>
          <a:p>
            <a:pPr>
              <a:buNone/>
            </a:pPr>
            <a:r>
              <a:rPr lang="en-US" b="0" dirty="0" err="1">
                <a:effectLst/>
              </a:rPr>
              <a:t>shear_modulus</a:t>
            </a:r>
            <a:endParaRPr lang="en-US" b="0" dirty="0">
              <a:effectLst/>
            </a:endParaRPr>
          </a:p>
          <a:p>
            <a:pPr>
              <a:buNone/>
            </a:pPr>
            <a:r>
              <a:rPr lang="en-US" b="0" dirty="0">
                <a:effectLst/>
              </a:rPr>
              <a:t>volume</a:t>
            </a:r>
          </a:p>
          <a:p>
            <a:pPr>
              <a:buNone/>
            </a:pPr>
            <a:r>
              <a:rPr lang="en-US" b="0" dirty="0" err="1">
                <a:effectLst/>
              </a:rPr>
              <a:t>nsites</a:t>
            </a:r>
            <a:endParaRPr lang="en-US" b="0" dirty="0">
              <a:effectLst/>
            </a:endParaRPr>
          </a:p>
          <a:p>
            <a:pPr>
              <a:buNone/>
            </a:pPr>
            <a:r>
              <a:rPr lang="en-US" b="0" dirty="0" err="1">
                <a:effectLst/>
              </a:rPr>
              <a:t>total_magnetization</a:t>
            </a:r>
            <a:endParaRPr lang="en-US" b="0" dirty="0">
              <a:effectLst/>
            </a:endParaRPr>
          </a:p>
          <a:p>
            <a:r>
              <a:rPr lang="en-US" b="0" dirty="0">
                <a:effectLst/>
              </a:rPr>
              <a:t>structure</a:t>
            </a:r>
          </a:p>
        </p:txBody>
      </p:sp>
    </p:spTree>
    <p:extLst>
      <p:ext uri="{BB962C8B-B14F-4D97-AF65-F5344CB8AC3E}">
        <p14:creationId xmlns:p14="http://schemas.microsoft.com/office/powerpoint/2010/main" val="975394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8C9B17-C885-BDC0-E540-E37CD940D38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B94214D-4768-EC25-9EA2-AAB6F9010EB4}"/>
              </a:ext>
            </a:extLst>
          </p:cNvPr>
          <p:cNvSpPr txBox="1"/>
          <p:nvPr/>
        </p:nvSpPr>
        <p:spPr>
          <a:xfrm>
            <a:off x="2187074" y="2101516"/>
            <a:ext cx="3721768" cy="369332"/>
          </a:xfrm>
          <a:prstGeom prst="rect">
            <a:avLst/>
          </a:prstGeom>
          <a:noFill/>
        </p:spPr>
        <p:txBody>
          <a:bodyPr wrap="square" rtlCol="0">
            <a:spAutoFit/>
          </a:bodyPr>
          <a:lstStyle/>
          <a:p>
            <a:r>
              <a:rPr lang="en-US" dirty="0"/>
              <a:t>Preprocessing, EDA</a:t>
            </a:r>
          </a:p>
        </p:txBody>
      </p:sp>
    </p:spTree>
    <p:extLst>
      <p:ext uri="{BB962C8B-B14F-4D97-AF65-F5344CB8AC3E}">
        <p14:creationId xmlns:p14="http://schemas.microsoft.com/office/powerpoint/2010/main" val="4182219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EDF30-3B76-EB38-4162-E6F7EAA407F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C0E5E41-1C60-03AE-37F6-5B9422578C1E}"/>
              </a:ext>
            </a:extLst>
          </p:cNvPr>
          <p:cNvSpPr txBox="1"/>
          <p:nvPr/>
        </p:nvSpPr>
        <p:spPr>
          <a:xfrm>
            <a:off x="2187074" y="2101516"/>
            <a:ext cx="3721768" cy="369332"/>
          </a:xfrm>
          <a:prstGeom prst="rect">
            <a:avLst/>
          </a:prstGeom>
          <a:noFill/>
        </p:spPr>
        <p:txBody>
          <a:bodyPr wrap="square" rtlCol="0">
            <a:spAutoFit/>
          </a:bodyPr>
          <a:lstStyle/>
          <a:p>
            <a:r>
              <a:rPr lang="en-US" dirty="0"/>
              <a:t>Modeling </a:t>
            </a:r>
          </a:p>
        </p:txBody>
      </p:sp>
      <p:sp>
        <p:nvSpPr>
          <p:cNvPr id="3" name="TextBox 2">
            <a:extLst>
              <a:ext uri="{FF2B5EF4-FFF2-40B4-BE49-F238E27FC236}">
                <a16:creationId xmlns:a16="http://schemas.microsoft.com/office/drawing/2014/main" id="{757CCF4B-6F66-F0AB-6E14-FDFC758EF420}"/>
              </a:ext>
            </a:extLst>
          </p:cNvPr>
          <p:cNvSpPr txBox="1"/>
          <p:nvPr/>
        </p:nvSpPr>
        <p:spPr>
          <a:xfrm>
            <a:off x="2295513" y="2658362"/>
            <a:ext cx="3721768" cy="3308598"/>
          </a:xfrm>
          <a:prstGeom prst="rect">
            <a:avLst/>
          </a:prstGeom>
          <a:noFill/>
        </p:spPr>
        <p:txBody>
          <a:bodyPr wrap="square" rtlCol="0">
            <a:spAutoFit/>
          </a:bodyPr>
          <a:lstStyle/>
          <a:p>
            <a:pPr rtl="0" fontAlgn="base">
              <a:buFont typeface="+mj-lt"/>
              <a:buAutoNum type="arabicPeriod"/>
            </a:pPr>
            <a:r>
              <a:rPr lang="en-US" sz="1100" b="0" i="0" u="none" strike="noStrike" dirty="0">
                <a:solidFill>
                  <a:srgbClr val="000000"/>
                </a:solidFill>
                <a:effectLst/>
                <a:latin typeface="Times New Roman" panose="02020603050405020304" pitchFamily="18" charset="0"/>
              </a:rPr>
              <a:t>Choose modeling technique</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Linear Model</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Linear Model with Elastic Net Regression</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Polynomial Model with Elastic Net Regression</a:t>
            </a:r>
          </a:p>
          <a:p>
            <a:pPr marL="742950" lvl="1" indent="-285750" rtl="0" fontAlgn="base">
              <a:buFont typeface="+mj-lt"/>
              <a:buAutoNum type="arabicPeriod"/>
            </a:pPr>
            <a:r>
              <a:rPr lang="en-US" sz="1100" b="0" i="0" u="none" strike="noStrike" dirty="0" err="1">
                <a:solidFill>
                  <a:srgbClr val="000000"/>
                </a:solidFill>
                <a:effectLst/>
                <a:latin typeface="Times New Roman" panose="02020603050405020304" pitchFamily="18" charset="0"/>
              </a:rPr>
              <a:t>XGBRegressor</a:t>
            </a:r>
            <a:r>
              <a:rPr lang="en-US" sz="1100" b="0" i="0" u="none" strike="noStrike" dirty="0">
                <a:solidFill>
                  <a:srgbClr val="000000"/>
                </a:solidFill>
                <a:effectLst/>
                <a:latin typeface="Times New Roman" panose="02020603050405020304" pitchFamily="18" charset="0"/>
              </a:rPr>
              <a:t> Model (Chosen)</a:t>
            </a:r>
          </a:p>
          <a:p>
            <a:pPr rtl="0" fontAlgn="base">
              <a:buFont typeface="+mj-lt"/>
              <a:buAutoNum type="arabicPeriod"/>
            </a:pPr>
            <a:r>
              <a:rPr lang="en-US" sz="1100" b="0" i="0" u="none" strike="noStrike" dirty="0">
                <a:solidFill>
                  <a:srgbClr val="000000"/>
                </a:solidFill>
                <a:effectLst/>
                <a:latin typeface="Times New Roman" panose="02020603050405020304" pitchFamily="18" charset="0"/>
              </a:rPr>
              <a:t>Regularization</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Elastic Net Regularization</a:t>
            </a:r>
          </a:p>
          <a:p>
            <a:pPr marL="1143000" lvl="2" indent="-228600" rtl="0" fontAlgn="base">
              <a:buFont typeface="+mj-lt"/>
              <a:buAutoNum type="arabicPeriod"/>
            </a:pPr>
            <a:r>
              <a:rPr lang="en-US" sz="1100" b="0" i="0" u="none" strike="noStrike" dirty="0">
                <a:solidFill>
                  <a:srgbClr val="000000"/>
                </a:solidFill>
                <a:effectLst/>
                <a:latin typeface="Times New Roman" panose="02020603050405020304" pitchFamily="18" charset="0"/>
              </a:rPr>
              <a:t>Mix of L1 and L2 regularization</a:t>
            </a:r>
          </a:p>
          <a:p>
            <a:pPr rtl="0" fontAlgn="base">
              <a:buFont typeface="+mj-lt"/>
              <a:buAutoNum type="arabicPeriod"/>
            </a:pPr>
            <a:r>
              <a:rPr lang="en-US" sz="1100" b="0" i="0" u="none" strike="noStrike" dirty="0">
                <a:solidFill>
                  <a:srgbClr val="000000"/>
                </a:solidFill>
                <a:effectLst/>
                <a:latin typeface="Times New Roman" panose="02020603050405020304" pitchFamily="18" charset="0"/>
              </a:rPr>
              <a:t>Define performance metrics</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Mean Squared Error (MSE):</a:t>
            </a:r>
          </a:p>
          <a:p>
            <a:pPr marL="1143000" lvl="2" indent="-228600" rtl="0" fontAlgn="base">
              <a:buFont typeface="+mj-lt"/>
              <a:buAutoNum type="arabicPeriod"/>
            </a:pPr>
            <a:r>
              <a:rPr lang="en-US" sz="1100" b="0" i="0" u="none" strike="noStrike" dirty="0">
                <a:solidFill>
                  <a:srgbClr val="000000"/>
                </a:solidFill>
                <a:effectLst/>
                <a:latin typeface="Times New Roman" panose="02020603050405020304" pitchFamily="18" charset="0"/>
              </a:rPr>
              <a:t>Penalizes large errors heavily (good for scientific prediction tasks).</a:t>
            </a:r>
          </a:p>
          <a:p>
            <a:pPr marL="1143000" lvl="2" indent="-228600" rtl="0" fontAlgn="base">
              <a:buFont typeface="+mj-lt"/>
              <a:buAutoNum type="arabicPeriod"/>
            </a:pPr>
            <a:r>
              <a:rPr lang="en-US" sz="1100" b="0" i="0" u="none" strike="noStrike" dirty="0">
                <a:solidFill>
                  <a:srgbClr val="000000"/>
                </a:solidFill>
                <a:effectLst/>
                <a:latin typeface="Times New Roman" panose="02020603050405020304" pitchFamily="18" charset="0"/>
              </a:rPr>
              <a:t>Appropriate because lattice parameter errors accumulate nonlinearly.</a:t>
            </a:r>
          </a:p>
          <a:p>
            <a:pPr rtl="0" fontAlgn="base">
              <a:buFont typeface="+mj-lt"/>
              <a:buAutoNum type="arabicPeriod"/>
            </a:pPr>
            <a:r>
              <a:rPr lang="en-US" sz="1100" b="0" i="0" u="none" strike="noStrike" dirty="0">
                <a:solidFill>
                  <a:srgbClr val="000000"/>
                </a:solidFill>
                <a:effectLst/>
                <a:latin typeface="Times New Roman" panose="02020603050405020304" pitchFamily="18" charset="0"/>
              </a:rPr>
              <a:t>Tune hyperparameters</a:t>
            </a:r>
          </a:p>
          <a:p>
            <a:pPr marL="742950" lvl="1" indent="-285750" rtl="0" fontAlgn="base">
              <a:buFont typeface="+mj-lt"/>
              <a:buAutoNum type="arabicPeriod"/>
            </a:pPr>
            <a:r>
              <a:rPr lang="en-US" sz="1100" b="0" i="0" u="none" strike="noStrike" dirty="0">
                <a:solidFill>
                  <a:srgbClr val="000000"/>
                </a:solidFill>
                <a:effectLst/>
                <a:latin typeface="Times New Roman" panose="02020603050405020304" pitchFamily="18" charset="0"/>
              </a:rPr>
              <a:t>Play around with different values for the Polynomial Degree, Regularization Strength (alpha for Ridge/Lasso/Elastic Net), and Elastic Net mixing ratio (l1_ratio).</a:t>
            </a:r>
          </a:p>
        </p:txBody>
      </p:sp>
    </p:spTree>
    <p:extLst>
      <p:ext uri="{BB962C8B-B14F-4D97-AF65-F5344CB8AC3E}">
        <p14:creationId xmlns:p14="http://schemas.microsoft.com/office/powerpoint/2010/main" val="2330975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1597</TotalTime>
  <Words>1446</Words>
  <Application>Microsoft Office PowerPoint</Application>
  <PresentationFormat>Widescreen</PresentationFormat>
  <Paragraphs>222</Paragraphs>
  <Slides>16</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Aptos</vt:lpstr>
      <vt:lpstr>Aptos Display</vt:lpstr>
      <vt:lpstr>Aptos ExtraBold</vt:lpstr>
      <vt:lpstr>Arial</vt:lpstr>
      <vt:lpstr>Bebas Neue</vt:lpstr>
      <vt:lpstr>Bodoni MT</vt:lpstr>
      <vt:lpstr>Druk Wide Bold</vt:lpstr>
      <vt:lpstr>Helvetica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creator>
  <cp:lastModifiedBy>Jaden Park</cp:lastModifiedBy>
  <cp:revision>7</cp:revision>
  <dcterms:created xsi:type="dcterms:W3CDTF">2025-04-29T22:17:13Z</dcterms:created>
  <dcterms:modified xsi:type="dcterms:W3CDTF">2025-05-01T01:00:01Z</dcterms:modified>
</cp:coreProperties>
</file>

<file path=docProps/thumbnail.jpeg>
</file>